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3" d="100"/>
          <a:sy n="153" d="100"/>
        </p:scale>
        <p:origin x="41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4817" y="-10286"/>
            <a:ext cx="8354364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2E8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2E8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2E8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7828" y="4774691"/>
            <a:ext cx="537972" cy="3230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00350" y="2217496"/>
            <a:ext cx="354330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2E8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9362" y="1079753"/>
            <a:ext cx="8685275" cy="1836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20973" y="4883397"/>
            <a:ext cx="270129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6790" y="3639311"/>
            <a:ext cx="3410809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674370"/>
            <a:ext cx="7236459" cy="109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[Incident/Scenario]</a:t>
            </a:r>
            <a:endParaRPr sz="4200"/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800" spc="-5" dirty="0"/>
              <a:t>Federal Incident [Management/Support]</a:t>
            </a:r>
            <a:r>
              <a:rPr sz="2800" spc="25" dirty="0"/>
              <a:t> </a:t>
            </a:r>
            <a:r>
              <a:rPr sz="2800" spc="-5" dirty="0"/>
              <a:t>Approach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307340" y="2665298"/>
            <a:ext cx="280162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MM/DD/YY HHMM</a:t>
            </a:r>
            <a:r>
              <a:rPr sz="20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TZ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i="1" dirty="0">
                <a:solidFill>
                  <a:srgbClr val="001F5F"/>
                </a:solidFill>
                <a:latin typeface="Times New Roman"/>
                <a:cs typeface="Times New Roman"/>
              </a:rPr>
              <a:t>(Updated Every </a:t>
            </a:r>
            <a:r>
              <a:rPr sz="20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XX</a:t>
            </a:r>
            <a:r>
              <a:rPr sz="2000" i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001F5F"/>
                </a:solidFill>
                <a:latin typeface="Times New Roman"/>
                <a:cs typeface="Times New Roman"/>
              </a:rPr>
              <a:t>Hours)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67400" y="2839211"/>
            <a:ext cx="3276599" cy="1895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6479" y="57150"/>
            <a:ext cx="4211320" cy="213360"/>
          </a:xfrm>
          <a:custGeom>
            <a:avLst/>
            <a:gdLst/>
            <a:ahLst/>
            <a:cxnLst/>
            <a:rect l="l" t="t" r="r" b="b"/>
            <a:pathLst>
              <a:path w="4211320" h="213360">
                <a:moveTo>
                  <a:pt x="0" y="213360"/>
                </a:moveTo>
                <a:lnTo>
                  <a:pt x="4211320" y="213360"/>
                </a:lnTo>
                <a:lnTo>
                  <a:pt x="421132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49359" y="96773"/>
            <a:ext cx="149860" cy="140335"/>
          </a:xfrm>
          <a:custGeom>
            <a:avLst/>
            <a:gdLst/>
            <a:ahLst/>
            <a:cxnLst/>
            <a:rect l="l" t="t" r="r" b="b"/>
            <a:pathLst>
              <a:path w="149859" h="140335">
                <a:moveTo>
                  <a:pt x="0" y="140208"/>
                </a:moveTo>
                <a:lnTo>
                  <a:pt x="149351" y="140208"/>
                </a:lnTo>
                <a:lnTo>
                  <a:pt x="14935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14714" y="9677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8696" y="1245235"/>
            <a:ext cx="1132840" cy="140335"/>
          </a:xfrm>
          <a:custGeom>
            <a:avLst/>
            <a:gdLst/>
            <a:ahLst/>
            <a:cxnLst/>
            <a:rect l="l" t="t" r="r" b="b"/>
            <a:pathLst>
              <a:path w="1132840" h="140334">
                <a:moveTo>
                  <a:pt x="0" y="140208"/>
                </a:moveTo>
                <a:lnTo>
                  <a:pt x="1132332" y="140208"/>
                </a:lnTo>
                <a:lnTo>
                  <a:pt x="1132332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3184" y="1397635"/>
            <a:ext cx="909955" cy="140335"/>
          </a:xfrm>
          <a:custGeom>
            <a:avLst/>
            <a:gdLst/>
            <a:ahLst/>
            <a:cxnLst/>
            <a:rect l="l" t="t" r="r" b="b"/>
            <a:pathLst>
              <a:path w="909955" h="140334">
                <a:moveTo>
                  <a:pt x="0" y="140208"/>
                </a:moveTo>
                <a:lnTo>
                  <a:pt x="909828" y="140208"/>
                </a:lnTo>
                <a:lnTo>
                  <a:pt x="90982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08988" y="13976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5455920" y="0"/>
                </a:moveTo>
                <a:lnTo>
                  <a:pt x="5455920" y="129539"/>
                </a:lnTo>
                <a:lnTo>
                  <a:pt x="0" y="129539"/>
                </a:lnTo>
                <a:lnTo>
                  <a:pt x="129539" y="259079"/>
                </a:lnTo>
                <a:lnTo>
                  <a:pt x="0" y="388619"/>
                </a:lnTo>
                <a:lnTo>
                  <a:pt x="5455920" y="388619"/>
                </a:lnTo>
                <a:lnTo>
                  <a:pt x="5455920" y="518159"/>
                </a:lnTo>
                <a:lnTo>
                  <a:pt x="5715000" y="259079"/>
                </a:lnTo>
                <a:lnTo>
                  <a:pt x="5455920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0" y="129539"/>
                </a:moveTo>
                <a:lnTo>
                  <a:pt x="5455920" y="129539"/>
                </a:lnTo>
                <a:lnTo>
                  <a:pt x="5455920" y="0"/>
                </a:lnTo>
                <a:lnTo>
                  <a:pt x="5715000" y="259079"/>
                </a:lnTo>
                <a:lnTo>
                  <a:pt x="5455920" y="518159"/>
                </a:lnTo>
                <a:lnTo>
                  <a:pt x="5455920" y="388619"/>
                </a:lnTo>
                <a:lnTo>
                  <a:pt x="0" y="388619"/>
                </a:lnTo>
                <a:lnTo>
                  <a:pt x="129539" y="259079"/>
                </a:lnTo>
                <a:lnTo>
                  <a:pt x="0" y="12953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19300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57144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94988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32832" y="1313688"/>
            <a:ext cx="155447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9848" y="50800"/>
          <a:ext cx="9010650" cy="1974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91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7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85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133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570865">
                        <a:lnSpc>
                          <a:spcPts val="158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Medical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Triage, Treatment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400" b="1" spc="-1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Transport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972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Mapped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to ICS Form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202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Objective: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[#]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Principal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HHS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[Name]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[Email]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[Phone]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318">
                <a:tc gridSpan="3"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10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60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06705" marR="204470" indent="-946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Casualty Collection  Points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established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508000" algn="ctr">
                        <a:lnSpc>
                          <a:spcPts val="894"/>
                        </a:lnSpc>
                        <a:tabLst>
                          <a:tab pos="1852930" algn="l"/>
                          <a:tab pos="4096385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Planning	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Triage,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Treatment,	Demobilize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R="613410" algn="ctr">
                        <a:lnSpc>
                          <a:spcPts val="830"/>
                        </a:lnSpc>
                        <a:tabLst>
                          <a:tab pos="2040255" algn="l"/>
                          <a:tab pos="4203065" algn="l"/>
                        </a:tabLst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Coordination</a:t>
                      </a:r>
                      <a:r>
                        <a:rPr sz="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with	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Transportation	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Equipment</a:t>
                      </a:r>
                      <a:r>
                        <a:rPr sz="8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R="551180" algn="ctr">
                        <a:lnSpc>
                          <a:spcPts val="894"/>
                        </a:lnSpc>
                        <a:tabLst>
                          <a:tab pos="1971675" algn="l"/>
                          <a:tab pos="4137025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USAR	Facilitation	Assets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436880" algn="ctr">
                        <a:lnSpc>
                          <a:spcPts val="894"/>
                        </a:lnSpc>
                        <a:spcBef>
                          <a:spcPts val="735"/>
                        </a:spcBef>
                        <a:tabLst>
                          <a:tab pos="1948814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Staging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at	Monitor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Census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98550">
                        <a:lnSpc>
                          <a:spcPts val="830"/>
                        </a:lnSpc>
                        <a:tabLst>
                          <a:tab pos="3388995" algn="l"/>
                        </a:tabLst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Casualty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Collection	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Need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391285">
                        <a:lnSpc>
                          <a:spcPts val="89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Points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125" marR="102235" indent="-1270" algn="ctr">
                        <a:lnSpc>
                          <a:spcPct val="100000"/>
                        </a:lnSpc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Patients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triaged, treated, and  transferred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healthcare facilities 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or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treated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released.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EMS in 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impacted areas restored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full  capacity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 capability.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object 15"/>
          <p:cNvSpPr/>
          <p:nvPr/>
        </p:nvSpPr>
        <p:spPr>
          <a:xfrm>
            <a:off x="6170676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280915" y="542544"/>
          <a:ext cx="2999740" cy="18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212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Completed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In-Progress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Not-Yet-Started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76200" y="56388"/>
            <a:ext cx="500380" cy="413384"/>
          </a:xfrm>
          <a:custGeom>
            <a:avLst/>
            <a:gdLst/>
            <a:ahLst/>
            <a:cxnLst/>
            <a:rect l="l" t="t" r="r" b="b"/>
            <a:pathLst>
              <a:path w="500380" h="413384">
                <a:moveTo>
                  <a:pt x="228511" y="99695"/>
                </a:moveTo>
                <a:lnTo>
                  <a:pt x="114261" y="99695"/>
                </a:lnTo>
                <a:lnTo>
                  <a:pt x="103769" y="100917"/>
                </a:lnTo>
                <a:lnTo>
                  <a:pt x="94616" y="104140"/>
                </a:lnTo>
                <a:lnTo>
                  <a:pt x="88142" y="108696"/>
                </a:lnTo>
                <a:lnTo>
                  <a:pt x="85686" y="113919"/>
                </a:lnTo>
                <a:lnTo>
                  <a:pt x="28563" y="163829"/>
                </a:lnTo>
                <a:lnTo>
                  <a:pt x="23319" y="170275"/>
                </a:lnTo>
                <a:lnTo>
                  <a:pt x="18745" y="178053"/>
                </a:lnTo>
                <a:lnTo>
                  <a:pt x="15509" y="185832"/>
                </a:lnTo>
                <a:lnTo>
                  <a:pt x="14282" y="192277"/>
                </a:lnTo>
                <a:lnTo>
                  <a:pt x="14282" y="306197"/>
                </a:lnTo>
                <a:lnTo>
                  <a:pt x="9038" y="307530"/>
                </a:lnTo>
                <a:lnTo>
                  <a:pt x="4463" y="311531"/>
                </a:lnTo>
                <a:lnTo>
                  <a:pt x="1227" y="318198"/>
                </a:lnTo>
                <a:lnTo>
                  <a:pt x="43" y="327199"/>
                </a:lnTo>
                <a:lnTo>
                  <a:pt x="0" y="334645"/>
                </a:lnTo>
                <a:lnTo>
                  <a:pt x="7141" y="341757"/>
                </a:lnTo>
                <a:lnTo>
                  <a:pt x="49987" y="341757"/>
                </a:lnTo>
                <a:lnTo>
                  <a:pt x="55119" y="367944"/>
                </a:lnTo>
                <a:lnTo>
                  <a:pt x="69624" y="390763"/>
                </a:lnTo>
                <a:lnTo>
                  <a:pt x="92163" y="406890"/>
                </a:lnTo>
                <a:lnTo>
                  <a:pt x="121399" y="413003"/>
                </a:lnTo>
                <a:lnTo>
                  <a:pt x="147618" y="406890"/>
                </a:lnTo>
                <a:lnTo>
                  <a:pt x="170492" y="390763"/>
                </a:lnTo>
                <a:lnTo>
                  <a:pt x="179937" y="377444"/>
                </a:lnTo>
                <a:lnTo>
                  <a:pt x="121399" y="377444"/>
                </a:lnTo>
                <a:lnTo>
                  <a:pt x="106780" y="374886"/>
                </a:lnTo>
                <a:lnTo>
                  <a:pt x="95508" y="367649"/>
                </a:lnTo>
                <a:lnTo>
                  <a:pt x="88254" y="356387"/>
                </a:lnTo>
                <a:lnTo>
                  <a:pt x="85686" y="341757"/>
                </a:lnTo>
                <a:lnTo>
                  <a:pt x="88254" y="327199"/>
                </a:lnTo>
                <a:lnTo>
                  <a:pt x="95508" y="315976"/>
                </a:lnTo>
                <a:lnTo>
                  <a:pt x="106780" y="308752"/>
                </a:lnTo>
                <a:lnTo>
                  <a:pt x="121399" y="306197"/>
                </a:lnTo>
                <a:lnTo>
                  <a:pt x="499872" y="306197"/>
                </a:lnTo>
                <a:lnTo>
                  <a:pt x="499872" y="242062"/>
                </a:lnTo>
                <a:lnTo>
                  <a:pt x="299923" y="242062"/>
                </a:lnTo>
                <a:lnTo>
                  <a:pt x="292785" y="234950"/>
                </a:lnTo>
                <a:lnTo>
                  <a:pt x="292785" y="206501"/>
                </a:lnTo>
                <a:lnTo>
                  <a:pt x="49987" y="206501"/>
                </a:lnTo>
                <a:lnTo>
                  <a:pt x="49987" y="192277"/>
                </a:lnTo>
                <a:lnTo>
                  <a:pt x="107111" y="135254"/>
                </a:lnTo>
                <a:lnTo>
                  <a:pt x="221373" y="135254"/>
                </a:lnTo>
                <a:lnTo>
                  <a:pt x="221373" y="106807"/>
                </a:lnTo>
                <a:lnTo>
                  <a:pt x="228511" y="99695"/>
                </a:lnTo>
                <a:close/>
              </a:path>
              <a:path w="500380" h="413384">
                <a:moveTo>
                  <a:pt x="328485" y="341757"/>
                </a:moveTo>
                <a:lnTo>
                  <a:pt x="292785" y="341757"/>
                </a:lnTo>
                <a:lnTo>
                  <a:pt x="298921" y="367944"/>
                </a:lnTo>
                <a:lnTo>
                  <a:pt x="315099" y="390763"/>
                </a:lnTo>
                <a:lnTo>
                  <a:pt x="337973" y="406890"/>
                </a:lnTo>
                <a:lnTo>
                  <a:pt x="364197" y="413003"/>
                </a:lnTo>
                <a:lnTo>
                  <a:pt x="390414" y="406890"/>
                </a:lnTo>
                <a:lnTo>
                  <a:pt x="413284" y="390763"/>
                </a:lnTo>
                <a:lnTo>
                  <a:pt x="422727" y="377444"/>
                </a:lnTo>
                <a:lnTo>
                  <a:pt x="364197" y="377444"/>
                </a:lnTo>
                <a:lnTo>
                  <a:pt x="349579" y="374886"/>
                </a:lnTo>
                <a:lnTo>
                  <a:pt x="338307" y="367649"/>
                </a:lnTo>
                <a:lnTo>
                  <a:pt x="331052" y="356387"/>
                </a:lnTo>
                <a:lnTo>
                  <a:pt x="328485" y="341757"/>
                </a:lnTo>
                <a:close/>
              </a:path>
              <a:path w="500380" h="413384">
                <a:moveTo>
                  <a:pt x="364197" y="306197"/>
                </a:moveTo>
                <a:lnTo>
                  <a:pt x="121399" y="306197"/>
                </a:lnTo>
                <a:lnTo>
                  <a:pt x="136016" y="308752"/>
                </a:lnTo>
                <a:lnTo>
                  <a:pt x="147283" y="315976"/>
                </a:lnTo>
                <a:lnTo>
                  <a:pt x="154533" y="327199"/>
                </a:lnTo>
                <a:lnTo>
                  <a:pt x="157099" y="341757"/>
                </a:lnTo>
                <a:lnTo>
                  <a:pt x="154533" y="356387"/>
                </a:lnTo>
                <a:lnTo>
                  <a:pt x="147283" y="367649"/>
                </a:lnTo>
                <a:lnTo>
                  <a:pt x="136016" y="374886"/>
                </a:lnTo>
                <a:lnTo>
                  <a:pt x="121399" y="377444"/>
                </a:lnTo>
                <a:lnTo>
                  <a:pt x="179937" y="377444"/>
                </a:lnTo>
                <a:lnTo>
                  <a:pt x="186673" y="367944"/>
                </a:lnTo>
                <a:lnTo>
                  <a:pt x="192811" y="341757"/>
                </a:lnTo>
                <a:lnTo>
                  <a:pt x="328485" y="341757"/>
                </a:lnTo>
                <a:lnTo>
                  <a:pt x="331052" y="327199"/>
                </a:lnTo>
                <a:lnTo>
                  <a:pt x="338307" y="315976"/>
                </a:lnTo>
                <a:lnTo>
                  <a:pt x="349579" y="308752"/>
                </a:lnTo>
                <a:lnTo>
                  <a:pt x="364197" y="306197"/>
                </a:lnTo>
                <a:close/>
              </a:path>
              <a:path w="500380" h="413384">
                <a:moveTo>
                  <a:pt x="499872" y="306197"/>
                </a:moveTo>
                <a:lnTo>
                  <a:pt x="364197" y="306197"/>
                </a:lnTo>
                <a:lnTo>
                  <a:pt x="378809" y="308752"/>
                </a:lnTo>
                <a:lnTo>
                  <a:pt x="390077" y="315976"/>
                </a:lnTo>
                <a:lnTo>
                  <a:pt x="397330" y="327199"/>
                </a:lnTo>
                <a:lnTo>
                  <a:pt x="399897" y="341757"/>
                </a:lnTo>
                <a:lnTo>
                  <a:pt x="397330" y="356387"/>
                </a:lnTo>
                <a:lnTo>
                  <a:pt x="390077" y="367649"/>
                </a:lnTo>
                <a:lnTo>
                  <a:pt x="378809" y="374886"/>
                </a:lnTo>
                <a:lnTo>
                  <a:pt x="364197" y="377444"/>
                </a:lnTo>
                <a:lnTo>
                  <a:pt x="422727" y="377444"/>
                </a:lnTo>
                <a:lnTo>
                  <a:pt x="429461" y="367944"/>
                </a:lnTo>
                <a:lnTo>
                  <a:pt x="435597" y="341757"/>
                </a:lnTo>
                <a:lnTo>
                  <a:pt x="492734" y="341757"/>
                </a:lnTo>
                <a:lnTo>
                  <a:pt x="499872" y="334645"/>
                </a:lnTo>
                <a:lnTo>
                  <a:pt x="499872" y="306197"/>
                </a:lnTo>
                <a:close/>
              </a:path>
              <a:path w="500380" h="413384">
                <a:moveTo>
                  <a:pt x="499872" y="28448"/>
                </a:moveTo>
                <a:lnTo>
                  <a:pt x="357047" y="28448"/>
                </a:lnTo>
                <a:lnTo>
                  <a:pt x="364197" y="35560"/>
                </a:lnTo>
                <a:lnTo>
                  <a:pt x="364197" y="99695"/>
                </a:lnTo>
                <a:lnTo>
                  <a:pt x="428459" y="99695"/>
                </a:lnTo>
                <a:lnTo>
                  <a:pt x="435597" y="106807"/>
                </a:lnTo>
                <a:lnTo>
                  <a:pt x="435597" y="163829"/>
                </a:lnTo>
                <a:lnTo>
                  <a:pt x="428459" y="170941"/>
                </a:lnTo>
                <a:lnTo>
                  <a:pt x="364197" y="170941"/>
                </a:lnTo>
                <a:lnTo>
                  <a:pt x="364197" y="234950"/>
                </a:lnTo>
                <a:lnTo>
                  <a:pt x="357047" y="242062"/>
                </a:lnTo>
                <a:lnTo>
                  <a:pt x="499872" y="242062"/>
                </a:lnTo>
                <a:lnTo>
                  <a:pt x="499872" y="28448"/>
                </a:lnTo>
                <a:close/>
              </a:path>
              <a:path w="500380" h="413384">
                <a:moveTo>
                  <a:pt x="221373" y="135254"/>
                </a:moveTo>
                <a:lnTo>
                  <a:pt x="157099" y="135254"/>
                </a:lnTo>
                <a:lnTo>
                  <a:pt x="157099" y="206501"/>
                </a:lnTo>
                <a:lnTo>
                  <a:pt x="292785" y="206501"/>
                </a:lnTo>
                <a:lnTo>
                  <a:pt x="292785" y="170941"/>
                </a:lnTo>
                <a:lnTo>
                  <a:pt x="228511" y="170941"/>
                </a:lnTo>
                <a:lnTo>
                  <a:pt x="221373" y="163829"/>
                </a:lnTo>
                <a:lnTo>
                  <a:pt x="221373" y="135254"/>
                </a:lnTo>
                <a:close/>
              </a:path>
              <a:path w="500380" h="413384">
                <a:moveTo>
                  <a:pt x="492734" y="0"/>
                </a:moveTo>
                <a:lnTo>
                  <a:pt x="164249" y="0"/>
                </a:lnTo>
                <a:lnTo>
                  <a:pt x="157099" y="7112"/>
                </a:lnTo>
                <a:lnTo>
                  <a:pt x="157099" y="99695"/>
                </a:lnTo>
                <a:lnTo>
                  <a:pt x="292785" y="99695"/>
                </a:lnTo>
                <a:lnTo>
                  <a:pt x="292785" y="35560"/>
                </a:lnTo>
                <a:lnTo>
                  <a:pt x="299923" y="28448"/>
                </a:lnTo>
                <a:lnTo>
                  <a:pt x="499872" y="28448"/>
                </a:lnTo>
                <a:lnTo>
                  <a:pt x="499872" y="7112"/>
                </a:lnTo>
                <a:lnTo>
                  <a:pt x="492734" y="0"/>
                </a:lnTo>
                <a:close/>
              </a:path>
            </a:pathLst>
          </a:custGeom>
          <a:solidFill>
            <a:srgbClr val="4A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69848" y="2108200"/>
          <a:ext cx="9010650" cy="2146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0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27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3791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0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1074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65100">
                <a:tc gridSpan="8">
                  <a:txBody>
                    <a:bodyPr/>
                    <a:lstStyle/>
                    <a:p>
                      <a:pPr marR="14604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Operational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Assessment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320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marL="259079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R="1333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Key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Indicator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349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Identifier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[Objective]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[MA/Contract/FEMA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Program]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100">
                <a:tc gridSpan="8">
                  <a:txBody>
                    <a:bodyPr/>
                    <a:lstStyle/>
                    <a:p>
                      <a:pPr marL="1388745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Non-Resource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Limiting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95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Shortfalls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50570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2860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38505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[Factor]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[Resource]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2469895" y="2706497"/>
            <a:ext cx="3140583" cy="6489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6479" y="57150"/>
            <a:ext cx="4211320" cy="213360"/>
          </a:xfrm>
          <a:custGeom>
            <a:avLst/>
            <a:gdLst/>
            <a:ahLst/>
            <a:cxnLst/>
            <a:rect l="l" t="t" r="r" b="b"/>
            <a:pathLst>
              <a:path w="4211320" h="213360">
                <a:moveTo>
                  <a:pt x="0" y="213360"/>
                </a:moveTo>
                <a:lnTo>
                  <a:pt x="4211320" y="213360"/>
                </a:lnTo>
                <a:lnTo>
                  <a:pt x="421132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49359" y="96773"/>
            <a:ext cx="149860" cy="140335"/>
          </a:xfrm>
          <a:custGeom>
            <a:avLst/>
            <a:gdLst/>
            <a:ahLst/>
            <a:cxnLst/>
            <a:rect l="l" t="t" r="r" b="b"/>
            <a:pathLst>
              <a:path w="149859" h="140335">
                <a:moveTo>
                  <a:pt x="0" y="140208"/>
                </a:moveTo>
                <a:lnTo>
                  <a:pt x="149351" y="140208"/>
                </a:lnTo>
                <a:lnTo>
                  <a:pt x="14935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14714" y="9677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8502" y="1117853"/>
            <a:ext cx="737870" cy="140335"/>
          </a:xfrm>
          <a:custGeom>
            <a:avLst/>
            <a:gdLst/>
            <a:ahLst/>
            <a:cxnLst/>
            <a:rect l="l" t="t" r="r" b="b"/>
            <a:pathLst>
              <a:path w="737869" h="140334">
                <a:moveTo>
                  <a:pt x="0" y="140208"/>
                </a:moveTo>
                <a:lnTo>
                  <a:pt x="737616" y="140208"/>
                </a:lnTo>
                <a:lnTo>
                  <a:pt x="7376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22121" y="11178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7147" y="1270253"/>
            <a:ext cx="1134110" cy="140335"/>
          </a:xfrm>
          <a:custGeom>
            <a:avLst/>
            <a:gdLst/>
            <a:ahLst/>
            <a:cxnLst/>
            <a:rect l="l" t="t" r="r" b="b"/>
            <a:pathLst>
              <a:path w="1134110" h="140334">
                <a:moveTo>
                  <a:pt x="0" y="140208"/>
                </a:moveTo>
                <a:lnTo>
                  <a:pt x="1133856" y="140208"/>
                </a:lnTo>
                <a:lnTo>
                  <a:pt x="113385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37005" y="12702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2219" y="1422653"/>
            <a:ext cx="711835" cy="140335"/>
          </a:xfrm>
          <a:custGeom>
            <a:avLst/>
            <a:gdLst/>
            <a:ahLst/>
            <a:cxnLst/>
            <a:rect l="l" t="t" r="r" b="b"/>
            <a:pathLst>
              <a:path w="711835" h="140334">
                <a:moveTo>
                  <a:pt x="0" y="140208"/>
                </a:moveTo>
                <a:lnTo>
                  <a:pt x="711707" y="140208"/>
                </a:lnTo>
                <a:lnTo>
                  <a:pt x="711707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09928" y="14226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0779" y="1575053"/>
            <a:ext cx="242570" cy="140335"/>
          </a:xfrm>
          <a:custGeom>
            <a:avLst/>
            <a:gdLst/>
            <a:ahLst/>
            <a:cxnLst/>
            <a:rect l="l" t="t" r="r" b="b"/>
            <a:pathLst>
              <a:path w="242570" h="140335">
                <a:moveTo>
                  <a:pt x="0" y="140208"/>
                </a:moveTo>
                <a:lnTo>
                  <a:pt x="242315" y="140208"/>
                </a:lnTo>
                <a:lnTo>
                  <a:pt x="24231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3669" y="15750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411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4243" y="1575053"/>
            <a:ext cx="609600" cy="140335"/>
          </a:xfrm>
          <a:custGeom>
            <a:avLst/>
            <a:gdLst/>
            <a:ahLst/>
            <a:cxnLst/>
            <a:rect l="l" t="t" r="r" b="b"/>
            <a:pathLst>
              <a:path w="609600" h="140335">
                <a:moveTo>
                  <a:pt x="0" y="140208"/>
                </a:moveTo>
                <a:lnTo>
                  <a:pt x="609600" y="140208"/>
                </a:lnTo>
                <a:lnTo>
                  <a:pt x="60960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99844" y="15750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5455920" y="0"/>
                </a:moveTo>
                <a:lnTo>
                  <a:pt x="5455920" y="129539"/>
                </a:lnTo>
                <a:lnTo>
                  <a:pt x="0" y="129539"/>
                </a:lnTo>
                <a:lnTo>
                  <a:pt x="129539" y="259079"/>
                </a:lnTo>
                <a:lnTo>
                  <a:pt x="0" y="388619"/>
                </a:lnTo>
                <a:lnTo>
                  <a:pt x="5455920" y="388619"/>
                </a:lnTo>
                <a:lnTo>
                  <a:pt x="5455920" y="518159"/>
                </a:lnTo>
                <a:lnTo>
                  <a:pt x="5715000" y="259079"/>
                </a:lnTo>
                <a:lnTo>
                  <a:pt x="5455920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0" y="129539"/>
                </a:moveTo>
                <a:lnTo>
                  <a:pt x="5455920" y="129539"/>
                </a:lnTo>
                <a:lnTo>
                  <a:pt x="5455920" y="0"/>
                </a:lnTo>
                <a:lnTo>
                  <a:pt x="5715000" y="259079"/>
                </a:lnTo>
                <a:lnTo>
                  <a:pt x="5455920" y="518159"/>
                </a:lnTo>
                <a:lnTo>
                  <a:pt x="5455920" y="388619"/>
                </a:lnTo>
                <a:lnTo>
                  <a:pt x="0" y="388619"/>
                </a:lnTo>
                <a:lnTo>
                  <a:pt x="129539" y="259079"/>
                </a:lnTo>
                <a:lnTo>
                  <a:pt x="0" y="12953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19300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57144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94988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132832" y="1313688"/>
            <a:ext cx="155447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170676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4280915" y="542544"/>
          <a:ext cx="2999740" cy="18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212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Completed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In-Progress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Not-Yet-Started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76200" y="59372"/>
            <a:ext cx="454025" cy="410209"/>
          </a:xfrm>
          <a:custGeom>
            <a:avLst/>
            <a:gdLst/>
            <a:ahLst/>
            <a:cxnLst/>
            <a:rect l="l" t="t" r="r" b="b"/>
            <a:pathLst>
              <a:path w="454025" h="410209">
                <a:moveTo>
                  <a:pt x="154635" y="68897"/>
                </a:moveTo>
                <a:lnTo>
                  <a:pt x="114300" y="104711"/>
                </a:lnTo>
                <a:lnTo>
                  <a:pt x="78999" y="145397"/>
                </a:lnTo>
                <a:lnTo>
                  <a:pt x="63872" y="192262"/>
                </a:lnTo>
                <a:lnTo>
                  <a:pt x="68917" y="240246"/>
                </a:lnTo>
                <a:lnTo>
                  <a:pt x="94132" y="284289"/>
                </a:lnTo>
                <a:lnTo>
                  <a:pt x="0" y="368109"/>
                </a:lnTo>
                <a:lnTo>
                  <a:pt x="0" y="410019"/>
                </a:lnTo>
                <a:lnTo>
                  <a:pt x="47064" y="410019"/>
                </a:lnTo>
                <a:lnTo>
                  <a:pt x="134467" y="326199"/>
                </a:lnTo>
                <a:lnTo>
                  <a:pt x="313838" y="326199"/>
                </a:lnTo>
                <a:lnTo>
                  <a:pt x="342900" y="308292"/>
                </a:lnTo>
                <a:lnTo>
                  <a:pt x="383235" y="272351"/>
                </a:lnTo>
                <a:lnTo>
                  <a:pt x="342900" y="236410"/>
                </a:lnTo>
                <a:lnTo>
                  <a:pt x="389973" y="194500"/>
                </a:lnTo>
                <a:lnTo>
                  <a:pt x="295833" y="194500"/>
                </a:lnTo>
                <a:lnTo>
                  <a:pt x="235318" y="140652"/>
                </a:lnTo>
                <a:lnTo>
                  <a:pt x="285533" y="98742"/>
                </a:lnTo>
                <a:lnTo>
                  <a:pt x="194983" y="98742"/>
                </a:lnTo>
                <a:lnTo>
                  <a:pt x="154635" y="68897"/>
                </a:lnTo>
                <a:close/>
              </a:path>
              <a:path w="454025" h="410209">
                <a:moveTo>
                  <a:pt x="313838" y="326199"/>
                </a:moveTo>
                <a:lnTo>
                  <a:pt x="134467" y="326199"/>
                </a:lnTo>
                <a:lnTo>
                  <a:pt x="176152" y="342734"/>
                </a:lnTo>
                <a:lnTo>
                  <a:pt x="219452" y="349211"/>
                </a:lnTo>
                <a:lnTo>
                  <a:pt x="262752" y="345630"/>
                </a:lnTo>
                <a:lnTo>
                  <a:pt x="304439" y="331990"/>
                </a:lnTo>
                <a:lnTo>
                  <a:pt x="313838" y="326199"/>
                </a:lnTo>
                <a:close/>
              </a:path>
              <a:path w="454025" h="410209">
                <a:moveTo>
                  <a:pt x="421058" y="95758"/>
                </a:moveTo>
                <a:lnTo>
                  <a:pt x="410660" y="97996"/>
                </a:lnTo>
                <a:lnTo>
                  <a:pt x="403415" y="104711"/>
                </a:lnTo>
                <a:lnTo>
                  <a:pt x="295833" y="194500"/>
                </a:lnTo>
                <a:lnTo>
                  <a:pt x="389973" y="194500"/>
                </a:lnTo>
                <a:lnTo>
                  <a:pt x="443750" y="146621"/>
                </a:lnTo>
                <a:lnTo>
                  <a:pt x="451315" y="136733"/>
                </a:lnTo>
                <a:lnTo>
                  <a:pt x="453837" y="125714"/>
                </a:lnTo>
                <a:lnTo>
                  <a:pt x="451315" y="114671"/>
                </a:lnTo>
                <a:lnTo>
                  <a:pt x="443750" y="104711"/>
                </a:lnTo>
                <a:lnTo>
                  <a:pt x="432719" y="97996"/>
                </a:lnTo>
                <a:lnTo>
                  <a:pt x="421058" y="95758"/>
                </a:lnTo>
                <a:close/>
              </a:path>
              <a:path w="454025" h="410209">
                <a:moveTo>
                  <a:pt x="319366" y="0"/>
                </a:moveTo>
                <a:lnTo>
                  <a:pt x="306970" y="2238"/>
                </a:lnTo>
                <a:lnTo>
                  <a:pt x="295833" y="8953"/>
                </a:lnTo>
                <a:lnTo>
                  <a:pt x="194983" y="98742"/>
                </a:lnTo>
                <a:lnTo>
                  <a:pt x="285533" y="98742"/>
                </a:lnTo>
                <a:lnTo>
                  <a:pt x="342900" y="50863"/>
                </a:lnTo>
                <a:lnTo>
                  <a:pt x="346679" y="40975"/>
                </a:lnTo>
                <a:lnTo>
                  <a:pt x="347938" y="29956"/>
                </a:lnTo>
                <a:lnTo>
                  <a:pt x="346679" y="18913"/>
                </a:lnTo>
                <a:lnTo>
                  <a:pt x="342900" y="8953"/>
                </a:lnTo>
                <a:lnTo>
                  <a:pt x="331763" y="2238"/>
                </a:lnTo>
                <a:lnTo>
                  <a:pt x="319366" y="0"/>
                </a:lnTo>
                <a:close/>
              </a:path>
            </a:pathLst>
          </a:custGeom>
          <a:solidFill>
            <a:srgbClr val="4A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69848" y="50800"/>
          <a:ext cx="9010650" cy="4203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4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49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70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8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75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588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682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385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783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9271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4828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8229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432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9590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9019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82105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2133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 marL="943610">
                        <a:lnSpc>
                          <a:spcPts val="1580"/>
                        </a:lnSpc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Temporary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Emergency Power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1972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Mapped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to ICS Form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202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Objective: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[#]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Principal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USACE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[Name]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[Email]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[Phone]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318">
                <a:tc gridSpan="6"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10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6"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64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17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</a:t>
                      </a: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Assessments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820" marR="20637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Assessments</a:t>
                      </a:r>
                      <a:r>
                        <a:rPr sz="10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closed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Installations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De-installations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6">
                  <a:txBody>
                    <a:bodyPr/>
                    <a:lstStyle/>
                    <a:p>
                      <a:pPr marR="563245" algn="ctr">
                        <a:lnSpc>
                          <a:spcPts val="1005"/>
                        </a:lnSpc>
                        <a:spcBef>
                          <a:spcPts val="509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Generator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R="669290" algn="ctr">
                        <a:lnSpc>
                          <a:spcPts val="930"/>
                        </a:lnSpc>
                        <a:tabLst>
                          <a:tab pos="2140585" algn="l"/>
                          <a:tab pos="4256405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Position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Assets	Installation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&amp;	Retrograde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3345">
                        <a:lnSpc>
                          <a:spcPts val="1005"/>
                        </a:lnSpc>
                        <a:tabLst>
                          <a:tab pos="2242185" algn="l"/>
                          <a:tab pos="4473575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Prior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Landfall	Maintenance	Assets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48105">
                        <a:lnSpc>
                          <a:spcPts val="1000"/>
                        </a:lnSpc>
                        <a:spcBef>
                          <a:spcPts val="600"/>
                        </a:spcBef>
                        <a:tabLst>
                          <a:tab pos="3179445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Assess	De-Install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Assets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90320">
                        <a:lnSpc>
                          <a:spcPts val="1000"/>
                        </a:lnSpc>
                      </a:pPr>
                      <a:r>
                        <a:rPr sz="900" dirty="0">
                          <a:latin typeface="Arial"/>
                          <a:cs typeface="Arial"/>
                        </a:rPr>
                        <a:t>Requests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00330" marR="93980" indent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Critical facilities are  operational for life-saving and  life-sustaining activities (e.g.  water, medical, shelter, EOCs,  etc.). Spot generation at  critical facilities. Stable power  at distribution sites and  substations.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69">
                <a:tc gridSpan="13">
                  <a:txBody>
                    <a:bodyPr/>
                    <a:lstStyle/>
                    <a:p>
                      <a:pPr marR="14604" algn="ctr">
                        <a:lnSpc>
                          <a:spcPts val="1185"/>
                        </a:lnSpc>
                        <a:spcBef>
                          <a:spcPts val="3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Operational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Assessment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4">
                  <a:txBody>
                    <a:bodyPr/>
                    <a:lstStyle/>
                    <a:p>
                      <a:pPr marL="20320" algn="ctr">
                        <a:lnSpc>
                          <a:spcPts val="1185"/>
                        </a:lnSpc>
                        <a:spcBef>
                          <a:spcPts val="3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 marL="259079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R="1333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Key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Indicator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349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Identifier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[Objective]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[MA/Contract/FEMA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Program]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5100">
                <a:tc gridSpan="13">
                  <a:txBody>
                    <a:bodyPr/>
                    <a:lstStyle/>
                    <a:p>
                      <a:pPr marL="1388745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Non-Resource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Limiting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4">
                  <a:txBody>
                    <a:bodyPr/>
                    <a:lstStyle/>
                    <a:p>
                      <a:pPr marL="2095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Shortfalls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750570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2860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738505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[Factor]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[Resource]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5" name="object 25"/>
          <p:cNvSpPr/>
          <p:nvPr/>
        </p:nvSpPr>
        <p:spPr>
          <a:xfrm>
            <a:off x="2469895" y="2706497"/>
            <a:ext cx="3140583" cy="6489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6479" y="57150"/>
            <a:ext cx="4211320" cy="213360"/>
          </a:xfrm>
          <a:custGeom>
            <a:avLst/>
            <a:gdLst/>
            <a:ahLst/>
            <a:cxnLst/>
            <a:rect l="l" t="t" r="r" b="b"/>
            <a:pathLst>
              <a:path w="4211320" h="213360">
                <a:moveTo>
                  <a:pt x="0" y="213360"/>
                </a:moveTo>
                <a:lnTo>
                  <a:pt x="4211320" y="213360"/>
                </a:lnTo>
                <a:lnTo>
                  <a:pt x="421132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49359" y="96773"/>
            <a:ext cx="149860" cy="140335"/>
          </a:xfrm>
          <a:custGeom>
            <a:avLst/>
            <a:gdLst/>
            <a:ahLst/>
            <a:cxnLst/>
            <a:rect l="l" t="t" r="r" b="b"/>
            <a:pathLst>
              <a:path w="149859" h="140335">
                <a:moveTo>
                  <a:pt x="0" y="140208"/>
                </a:moveTo>
                <a:lnTo>
                  <a:pt x="149351" y="140208"/>
                </a:lnTo>
                <a:lnTo>
                  <a:pt x="14935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14714" y="9677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9338" y="1117853"/>
            <a:ext cx="1077595" cy="140335"/>
          </a:xfrm>
          <a:custGeom>
            <a:avLst/>
            <a:gdLst/>
            <a:ahLst/>
            <a:cxnLst/>
            <a:rect l="l" t="t" r="r" b="b"/>
            <a:pathLst>
              <a:path w="1077595" h="140334">
                <a:moveTo>
                  <a:pt x="0" y="140208"/>
                </a:moveTo>
                <a:lnTo>
                  <a:pt x="1077468" y="140208"/>
                </a:lnTo>
                <a:lnTo>
                  <a:pt x="107746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92808" y="11178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9818" y="1270253"/>
            <a:ext cx="1047115" cy="140335"/>
          </a:xfrm>
          <a:custGeom>
            <a:avLst/>
            <a:gdLst/>
            <a:ahLst/>
            <a:cxnLst/>
            <a:rect l="l" t="t" r="r" b="b"/>
            <a:pathLst>
              <a:path w="1047115" h="140334">
                <a:moveTo>
                  <a:pt x="0" y="140208"/>
                </a:moveTo>
                <a:lnTo>
                  <a:pt x="1046988" y="140208"/>
                </a:lnTo>
                <a:lnTo>
                  <a:pt x="1046988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1634" y="1422653"/>
            <a:ext cx="913130" cy="140335"/>
          </a:xfrm>
          <a:custGeom>
            <a:avLst/>
            <a:gdLst/>
            <a:ahLst/>
            <a:cxnLst/>
            <a:rect l="l" t="t" r="r" b="b"/>
            <a:pathLst>
              <a:path w="913130" h="140334">
                <a:moveTo>
                  <a:pt x="0" y="140208"/>
                </a:moveTo>
                <a:lnTo>
                  <a:pt x="912876" y="140208"/>
                </a:lnTo>
                <a:lnTo>
                  <a:pt x="91287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10513" y="14226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4850" y="1575053"/>
            <a:ext cx="1264920" cy="140335"/>
          </a:xfrm>
          <a:custGeom>
            <a:avLst/>
            <a:gdLst/>
            <a:ahLst/>
            <a:cxnLst/>
            <a:rect l="l" t="t" r="r" b="b"/>
            <a:pathLst>
              <a:path w="1264920" h="140335">
                <a:moveTo>
                  <a:pt x="0" y="140208"/>
                </a:moveTo>
                <a:lnTo>
                  <a:pt x="1264920" y="140208"/>
                </a:lnTo>
                <a:lnTo>
                  <a:pt x="126492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85772" y="157505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5455920" y="0"/>
                </a:moveTo>
                <a:lnTo>
                  <a:pt x="5455920" y="129539"/>
                </a:lnTo>
                <a:lnTo>
                  <a:pt x="0" y="129539"/>
                </a:lnTo>
                <a:lnTo>
                  <a:pt x="129539" y="259079"/>
                </a:lnTo>
                <a:lnTo>
                  <a:pt x="0" y="388619"/>
                </a:lnTo>
                <a:lnTo>
                  <a:pt x="5455920" y="388619"/>
                </a:lnTo>
                <a:lnTo>
                  <a:pt x="5455920" y="518159"/>
                </a:lnTo>
                <a:lnTo>
                  <a:pt x="5715000" y="259079"/>
                </a:lnTo>
                <a:lnTo>
                  <a:pt x="5455920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0" y="129539"/>
                </a:moveTo>
                <a:lnTo>
                  <a:pt x="5455920" y="129539"/>
                </a:lnTo>
                <a:lnTo>
                  <a:pt x="5455920" y="0"/>
                </a:lnTo>
                <a:lnTo>
                  <a:pt x="5715000" y="259079"/>
                </a:lnTo>
                <a:lnTo>
                  <a:pt x="5455920" y="518159"/>
                </a:lnTo>
                <a:lnTo>
                  <a:pt x="5455920" y="388619"/>
                </a:lnTo>
                <a:lnTo>
                  <a:pt x="0" y="388619"/>
                </a:lnTo>
                <a:lnTo>
                  <a:pt x="129539" y="259079"/>
                </a:lnTo>
                <a:lnTo>
                  <a:pt x="0" y="12953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44267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44240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45735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5708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280915" y="542544"/>
          <a:ext cx="2999740" cy="18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212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Completed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In-Progress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Not-Yet-Started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268224" y="56388"/>
            <a:ext cx="240791" cy="1706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4112" y="400811"/>
            <a:ext cx="114299" cy="685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8620" y="400811"/>
            <a:ext cx="112775" cy="685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200" y="228600"/>
            <a:ext cx="457200" cy="187960"/>
          </a:xfrm>
          <a:custGeom>
            <a:avLst/>
            <a:gdLst/>
            <a:ahLst/>
            <a:cxnLst/>
            <a:rect l="l" t="t" r="r" b="b"/>
            <a:pathLst>
              <a:path w="457200" h="187959">
                <a:moveTo>
                  <a:pt x="371233" y="152273"/>
                </a:moveTo>
                <a:lnTo>
                  <a:pt x="113322" y="152273"/>
                </a:lnTo>
                <a:lnTo>
                  <a:pt x="140982" y="154805"/>
                </a:lnTo>
                <a:lnTo>
                  <a:pt x="164614" y="161956"/>
                </a:lnTo>
                <a:lnTo>
                  <a:pt x="183116" y="173061"/>
                </a:lnTo>
                <a:lnTo>
                  <a:pt x="195389" y="187451"/>
                </a:lnTo>
                <a:lnTo>
                  <a:pt x="289166" y="187451"/>
                </a:lnTo>
                <a:lnTo>
                  <a:pt x="301439" y="173061"/>
                </a:lnTo>
                <a:lnTo>
                  <a:pt x="319941" y="161956"/>
                </a:lnTo>
                <a:lnTo>
                  <a:pt x="343573" y="154805"/>
                </a:lnTo>
                <a:lnTo>
                  <a:pt x="371233" y="152273"/>
                </a:lnTo>
                <a:close/>
              </a:path>
              <a:path w="457200" h="187959">
                <a:moveTo>
                  <a:pt x="449389" y="0"/>
                </a:moveTo>
                <a:lnTo>
                  <a:pt x="148488" y="0"/>
                </a:lnTo>
                <a:lnTo>
                  <a:pt x="144589" y="4699"/>
                </a:lnTo>
                <a:lnTo>
                  <a:pt x="144589" y="35178"/>
                </a:lnTo>
                <a:lnTo>
                  <a:pt x="66433" y="35178"/>
                </a:lnTo>
                <a:lnTo>
                  <a:pt x="54711" y="37464"/>
                </a:lnTo>
                <a:lnTo>
                  <a:pt x="3907" y="98425"/>
                </a:lnTo>
                <a:lnTo>
                  <a:pt x="0" y="105410"/>
                </a:lnTo>
                <a:lnTo>
                  <a:pt x="0" y="166370"/>
                </a:lnTo>
                <a:lnTo>
                  <a:pt x="31261" y="185165"/>
                </a:lnTo>
                <a:lnTo>
                  <a:pt x="35168" y="185165"/>
                </a:lnTo>
                <a:lnTo>
                  <a:pt x="47380" y="172096"/>
                </a:lnTo>
                <a:lnTo>
                  <a:pt x="65454" y="161671"/>
                </a:lnTo>
                <a:lnTo>
                  <a:pt x="87923" y="154769"/>
                </a:lnTo>
                <a:lnTo>
                  <a:pt x="113322" y="152273"/>
                </a:lnTo>
                <a:lnTo>
                  <a:pt x="457200" y="152273"/>
                </a:lnTo>
                <a:lnTo>
                  <a:pt x="457200" y="103124"/>
                </a:lnTo>
                <a:lnTo>
                  <a:pt x="58610" y="103124"/>
                </a:lnTo>
                <a:lnTo>
                  <a:pt x="85966" y="51562"/>
                </a:lnTo>
                <a:lnTo>
                  <a:pt x="457200" y="51562"/>
                </a:lnTo>
                <a:lnTo>
                  <a:pt x="457200" y="4699"/>
                </a:lnTo>
                <a:lnTo>
                  <a:pt x="449389" y="0"/>
                </a:lnTo>
                <a:close/>
              </a:path>
              <a:path w="457200" h="187959">
                <a:moveTo>
                  <a:pt x="457200" y="152273"/>
                </a:moveTo>
                <a:lnTo>
                  <a:pt x="371233" y="152273"/>
                </a:lnTo>
                <a:lnTo>
                  <a:pt x="396632" y="154769"/>
                </a:lnTo>
                <a:lnTo>
                  <a:pt x="419103" y="161671"/>
                </a:lnTo>
                <a:lnTo>
                  <a:pt x="437177" y="172096"/>
                </a:lnTo>
                <a:lnTo>
                  <a:pt x="449389" y="185165"/>
                </a:lnTo>
                <a:lnTo>
                  <a:pt x="453288" y="182752"/>
                </a:lnTo>
                <a:lnTo>
                  <a:pt x="457200" y="180466"/>
                </a:lnTo>
                <a:lnTo>
                  <a:pt x="457200" y="152273"/>
                </a:lnTo>
                <a:close/>
              </a:path>
              <a:path w="457200" h="187959">
                <a:moveTo>
                  <a:pt x="457200" y="51562"/>
                </a:moveTo>
                <a:lnTo>
                  <a:pt x="144589" y="51562"/>
                </a:lnTo>
                <a:lnTo>
                  <a:pt x="144589" y="103124"/>
                </a:lnTo>
                <a:lnTo>
                  <a:pt x="457200" y="103124"/>
                </a:lnTo>
                <a:lnTo>
                  <a:pt x="457200" y="51562"/>
                </a:lnTo>
                <a:close/>
              </a:path>
            </a:pathLst>
          </a:custGeom>
          <a:solidFill>
            <a:srgbClr val="4A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69848" y="50800"/>
          <a:ext cx="9010650" cy="4203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4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49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70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8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75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588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682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385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783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9271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4828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8229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432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9590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473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9019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82105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2133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 marL="1009015">
                        <a:lnSpc>
                          <a:spcPts val="158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Responder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Communications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1972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Mapped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to ICS Form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202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Objective: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[#]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Principal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4940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FEMA ESF2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[Name]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[Email]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[Phone]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318">
                <a:tc gridSpan="6"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10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6"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64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53365" marR="216535" indent="-30480" algn="just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% Cell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sites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operable 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PSAPs inoperable  covering #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people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MERS assets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deployed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ts val="894"/>
                        </a:lnSpc>
                        <a:spcBef>
                          <a:spcPts val="685"/>
                        </a:spcBef>
                        <a:tabLst>
                          <a:tab pos="2901950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Stage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Communications	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Direct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99060">
                        <a:lnSpc>
                          <a:spcPts val="894"/>
                        </a:lnSpc>
                        <a:tabLst>
                          <a:tab pos="2973705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Assets Prior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Landfall	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16380">
                        <a:lnSpc>
                          <a:spcPts val="894"/>
                        </a:lnSpc>
                        <a:spcBef>
                          <a:spcPts val="735"/>
                        </a:spcBef>
                        <a:tabLst>
                          <a:tab pos="4269740" algn="l"/>
                        </a:tabLst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Technical	Demobilize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673860">
                        <a:lnSpc>
                          <a:spcPts val="89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38430" marR="129539" indent="-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Public safety entities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able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to 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communicate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organically. 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Communications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capabilities 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have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sustainable power and 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dewatered.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Commercial  communications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service  reestablished.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911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services  available.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69">
                <a:tc gridSpan="13">
                  <a:txBody>
                    <a:bodyPr/>
                    <a:lstStyle/>
                    <a:p>
                      <a:pPr marR="14604" algn="ctr">
                        <a:lnSpc>
                          <a:spcPts val="1185"/>
                        </a:lnSpc>
                        <a:spcBef>
                          <a:spcPts val="3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Operational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Assessment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4">
                  <a:txBody>
                    <a:bodyPr/>
                    <a:lstStyle/>
                    <a:p>
                      <a:pPr marL="20320" algn="ctr">
                        <a:lnSpc>
                          <a:spcPts val="1185"/>
                        </a:lnSpc>
                        <a:spcBef>
                          <a:spcPts val="3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 marL="259079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R="1333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Key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Indicator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349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Identifier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[Objective]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[MA/Contract/FEMA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Program]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5100">
                <a:tc gridSpan="13">
                  <a:txBody>
                    <a:bodyPr/>
                    <a:lstStyle/>
                    <a:p>
                      <a:pPr marL="1388745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Non-Resource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Limiting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4">
                  <a:txBody>
                    <a:bodyPr/>
                    <a:lstStyle/>
                    <a:p>
                      <a:pPr marL="2095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Shortfalls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050">
                <a:tc gridSpan="7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750570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2860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738505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[Factor]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[Resource]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2400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4" name="object 24"/>
          <p:cNvSpPr/>
          <p:nvPr/>
        </p:nvSpPr>
        <p:spPr>
          <a:xfrm>
            <a:off x="2469895" y="2706497"/>
            <a:ext cx="3140583" cy="6489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4817" y="65913"/>
            <a:ext cx="4855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E80"/>
                </a:solidFill>
                <a:latin typeface="Times New Roman"/>
                <a:cs typeface="Times New Roman"/>
              </a:rPr>
              <a:t>Incident Objectives Tracker (ICS Form</a:t>
            </a:r>
            <a:r>
              <a:rPr sz="2000" b="1" spc="-135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2E80"/>
                </a:solidFill>
                <a:latin typeface="Times New Roman"/>
                <a:cs typeface="Times New Roman"/>
              </a:rPr>
              <a:t>202)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14600" y="1828800"/>
            <a:ext cx="4191000" cy="43942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38100" rIns="0" bIns="0" rtlCol="0">
            <a:spAutoFit/>
          </a:bodyPr>
          <a:lstStyle/>
          <a:p>
            <a:pPr marL="521970">
              <a:lnSpc>
                <a:spcPct val="100000"/>
              </a:lnSpc>
              <a:spcBef>
                <a:spcPts val="300"/>
              </a:spcBef>
            </a:pP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TRACKER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40443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Area of Operations &amp; </a:t>
            </a:r>
            <a:r>
              <a:rPr sz="2000" b="1" spc="-5" dirty="0">
                <a:latin typeface="Times New Roman"/>
                <a:cs typeface="Times New Roman"/>
              </a:rPr>
              <a:t>Lines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Effort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7400" y="1828800"/>
            <a:ext cx="5410200" cy="43942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38100" rIns="0" bIns="0" rtlCol="0">
            <a:spAutoFit/>
          </a:bodyPr>
          <a:lstStyle/>
          <a:p>
            <a:pPr marL="464184">
              <a:lnSpc>
                <a:spcPct val="100000"/>
              </a:lnSpc>
              <a:spcBef>
                <a:spcPts val="300"/>
              </a:spcBef>
            </a:pP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GEOGRAPHIC OPERATIONS</a:t>
            </a:r>
            <a:r>
              <a:rPr sz="22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MAP</a:t>
            </a:r>
            <a:endParaRPr sz="2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9850" y="508000"/>
          <a:ext cx="9010650" cy="807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Branch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Branch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Branch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Branch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marL="377825" indent="-286385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•"/>
                        <a:tabLst>
                          <a:tab pos="377825" algn="l"/>
                          <a:tab pos="378460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[LOE]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377825" indent="-286385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•"/>
                        <a:tabLst>
                          <a:tab pos="377825" algn="l"/>
                          <a:tab pos="378460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[LOE]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378460" indent="-286385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•"/>
                        <a:tabLst>
                          <a:tab pos="378460" algn="l"/>
                          <a:tab pos="379095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[LOE]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379095" indent="-286385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•"/>
                        <a:tabLst>
                          <a:tab pos="379095" algn="l"/>
                          <a:tab pos="379730" algn="l"/>
                        </a:tabLst>
                      </a:pPr>
                      <a:r>
                        <a:rPr sz="800" dirty="0">
                          <a:latin typeface="Arial"/>
                          <a:cs typeface="Arial"/>
                        </a:rPr>
                        <a:t>[LOE]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32778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Logistics Concepts of</a:t>
            </a:r>
            <a:r>
              <a:rPr sz="2000" b="1" spc="-1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Support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574675"/>
            <a:ext cx="2341880" cy="2056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10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ISB: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[INSERT]</a:t>
            </a:r>
            <a:endParaRPr sz="18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2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FSA: </a:t>
            </a:r>
            <a:r>
              <a:rPr sz="1800" spc="-5" dirty="0">
                <a:latin typeface="Times New Roman"/>
                <a:cs typeface="Times New Roman"/>
              </a:rPr>
              <a:t>[INSERT]</a:t>
            </a:r>
            <a:endParaRPr sz="18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2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State LSA: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[INSERT]</a:t>
            </a:r>
            <a:endParaRPr sz="18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30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800" b="1" dirty="0">
                <a:latin typeface="Times New Roman"/>
                <a:cs typeface="Times New Roman"/>
              </a:rPr>
              <a:t>PMC: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[INSERT]</a:t>
            </a:r>
            <a:endParaRPr sz="18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2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800" spc="-5" dirty="0">
                <a:latin typeface="Times New Roman"/>
                <a:cs typeface="Times New Roman"/>
              </a:rPr>
              <a:t>[INSERT]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4947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Senior Leader Decisions for Next </a:t>
            </a:r>
            <a:r>
              <a:rPr sz="2000" b="1" spc="10" dirty="0">
                <a:latin typeface="Times New Roman"/>
                <a:cs typeface="Times New Roman"/>
              </a:rPr>
              <a:t>[XX]</a:t>
            </a:r>
            <a:r>
              <a:rPr sz="2000" b="1" spc="-1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Hours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7162" y="451866"/>
          <a:ext cx="8858885" cy="2267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Line of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Effort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Decisions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822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Criteria/Conditions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Risk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Follow-On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36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1440" marR="12573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Temporary  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Emergency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Power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1440" marR="47244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Order additional generators –or- 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discontinue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acquisition</a:t>
                      </a:r>
                      <a:r>
                        <a:rPr sz="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activities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1440" marR="25019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Projected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supply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exceeds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demand</a:t>
                      </a:r>
                      <a:r>
                        <a:rPr sz="8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+45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days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075" marR="38227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spc="-10" dirty="0">
                          <a:latin typeface="Times New Roman"/>
                          <a:cs typeface="Times New Roman"/>
                        </a:rPr>
                        <a:t>Delays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due 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available generators  CONUS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(DLA/FEMA/GSA/NGB)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 marR="352425">
                        <a:lnSpc>
                          <a:spcPct val="150000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Retrograde of additional assets 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Growing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maintenance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requirements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Failure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non-federal generators</a:t>
                      </a:r>
                      <a:r>
                        <a:rPr sz="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require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additional federal</a:t>
                      </a:r>
                      <a:r>
                        <a:rPr sz="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generators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for additional</a:t>
                      </a:r>
                      <a:r>
                        <a:rPr sz="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assets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075" marR="19558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Notify Resource Management Group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 discontinue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Order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#4</a:t>
                      </a:r>
                      <a:r>
                        <a:rPr sz="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RFIs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86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[Line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0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Effort]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[Decisions]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[Criteria/Conditions for</a:t>
                      </a:r>
                      <a:r>
                        <a:rPr sz="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decision]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[Risk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associated with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making</a:t>
                      </a:r>
                      <a:r>
                        <a:rPr sz="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the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decision]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[Actions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that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will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taken once</a:t>
                      </a:r>
                      <a:r>
                        <a:rPr sz="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decision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made]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26841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Line </a:t>
            </a:r>
            <a:r>
              <a:rPr sz="2000" b="1" dirty="0">
                <a:latin typeface="Times New Roman"/>
                <a:cs typeface="Times New Roman"/>
              </a:rPr>
              <a:t>of Effort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Principals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7162" y="436880"/>
          <a:ext cx="8847455" cy="4401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5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5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5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marL="5080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Line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Effort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152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Principal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Agency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Name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Email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Phone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0898" y="1200911"/>
            <a:ext cx="5755929" cy="2055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6790" y="3639311"/>
            <a:ext cx="3410809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7340" y="2506802"/>
            <a:ext cx="347852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[MM/DD/YYYY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XXXX</a:t>
            </a:r>
            <a:r>
              <a:rPr sz="2400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TZ]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742950"/>
            <a:ext cx="4724400" cy="109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2E80"/>
                </a:solidFill>
                <a:latin typeface="Times New Roman"/>
                <a:cs typeface="Times New Roman"/>
              </a:rPr>
              <a:t>[Incident/Scenario]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800" spc="-5" dirty="0">
                <a:solidFill>
                  <a:srgbClr val="002E80"/>
                </a:solidFill>
                <a:latin typeface="Times New Roman"/>
                <a:cs typeface="Times New Roman"/>
              </a:rPr>
              <a:t>[Line of Effort] Operational</a:t>
            </a:r>
            <a:r>
              <a:rPr sz="2800" spc="25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2E80"/>
                </a:solidFill>
                <a:latin typeface="Times New Roman"/>
                <a:cs typeface="Times New Roman"/>
              </a:rPr>
              <a:t>Plan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766559" y="3486911"/>
            <a:ext cx="2148840" cy="11887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47739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How to Use </a:t>
            </a:r>
            <a:r>
              <a:rPr sz="2000" b="1" spc="-5" dirty="0">
                <a:latin typeface="Times New Roman"/>
                <a:cs typeface="Times New Roman"/>
              </a:rPr>
              <a:t>This </a:t>
            </a:r>
            <a:r>
              <a:rPr sz="2000" b="1" dirty="0">
                <a:latin typeface="Times New Roman"/>
                <a:cs typeface="Times New Roman"/>
              </a:rPr>
              <a:t>Template </a:t>
            </a:r>
            <a:r>
              <a:rPr sz="1000" b="1" i="1" dirty="0">
                <a:latin typeface="Times New Roman"/>
                <a:cs typeface="Times New Roman"/>
              </a:rPr>
              <a:t>(Remove </a:t>
            </a:r>
            <a:r>
              <a:rPr sz="1000" b="1" i="1" spc="-5" dirty="0">
                <a:latin typeface="Times New Roman"/>
                <a:cs typeface="Times New Roman"/>
              </a:rPr>
              <a:t>from distributed</a:t>
            </a:r>
            <a:r>
              <a:rPr sz="1000" b="1" i="1" spc="-35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product)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544448"/>
            <a:ext cx="8350250" cy="51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 marR="5080" indent="-233045">
              <a:lnSpc>
                <a:spcPct val="100000"/>
              </a:lnSpc>
              <a:spcBef>
                <a:spcPts val="10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This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product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is intended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be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deliverable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produced coming out of that </a:t>
            </a:r>
            <a:r>
              <a:rPr sz="900" b="1" dirty="0">
                <a:solidFill>
                  <a:srgbClr val="333333"/>
                </a:solidFill>
                <a:latin typeface="Arial"/>
                <a:cs typeface="Arial"/>
              </a:rPr>
              <a:t>Initial </a:t>
            </a:r>
            <a:r>
              <a:rPr sz="900" b="1" spc="-5" dirty="0">
                <a:solidFill>
                  <a:srgbClr val="333333"/>
                </a:solidFill>
                <a:latin typeface="Arial"/>
                <a:cs typeface="Arial"/>
              </a:rPr>
              <a:t>IMAT/RRCS/NRCS </a:t>
            </a:r>
            <a:r>
              <a:rPr sz="900" b="1" dirty="0">
                <a:solidFill>
                  <a:srgbClr val="333333"/>
                </a:solidFill>
                <a:latin typeface="Arial"/>
                <a:cs typeface="Arial"/>
              </a:rPr>
              <a:t>Meeting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at the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end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 the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leg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 the ICS </a:t>
            </a:r>
            <a:r>
              <a:rPr sz="900" i="1" spc="-5" dirty="0">
                <a:solidFill>
                  <a:srgbClr val="333333"/>
                </a:solidFill>
                <a:latin typeface="Arial"/>
                <a:cs typeface="Arial"/>
              </a:rPr>
              <a:t>Planning </a:t>
            </a:r>
            <a:r>
              <a:rPr sz="900" i="1" dirty="0">
                <a:solidFill>
                  <a:srgbClr val="333333"/>
                </a:solidFill>
                <a:latin typeface="Arial"/>
                <a:cs typeface="Arial"/>
              </a:rPr>
              <a:t>P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prior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first operational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period, and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continually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revised in a </a:t>
            </a:r>
            <a:r>
              <a:rPr sz="900" b="1" spc="-5" dirty="0">
                <a:solidFill>
                  <a:srgbClr val="333333"/>
                </a:solidFill>
                <a:latin typeface="Arial"/>
                <a:cs typeface="Arial"/>
              </a:rPr>
              <a:t>Strategy </a:t>
            </a:r>
            <a:r>
              <a:rPr sz="900" b="1" dirty="0">
                <a:solidFill>
                  <a:srgbClr val="333333"/>
                </a:solidFill>
                <a:latin typeface="Arial"/>
                <a:cs typeface="Arial"/>
              </a:rPr>
              <a:t>Meeting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part of the ICS </a:t>
            </a:r>
            <a:r>
              <a:rPr sz="900" i="1" spc="-5" dirty="0">
                <a:solidFill>
                  <a:srgbClr val="333333"/>
                </a:solidFill>
                <a:latin typeface="Arial"/>
                <a:cs typeface="Arial"/>
              </a:rPr>
              <a:t>Operations </a:t>
            </a:r>
            <a:r>
              <a:rPr sz="900" i="1" dirty="0">
                <a:solidFill>
                  <a:srgbClr val="333333"/>
                </a:solidFill>
                <a:latin typeface="Arial"/>
                <a:cs typeface="Arial"/>
              </a:rPr>
              <a:t>O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in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subsequent operational</a:t>
            </a:r>
            <a:r>
              <a:rPr sz="900" spc="-19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periods.</a:t>
            </a:r>
            <a:endParaRPr sz="9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64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dirty="0">
                <a:solidFill>
                  <a:srgbClr val="333333"/>
                </a:solidFill>
                <a:latin typeface="Arial"/>
                <a:cs typeface="Arial"/>
              </a:rPr>
              <a:t>There are four primary</a:t>
            </a:r>
            <a:r>
              <a:rPr sz="900" b="1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333333"/>
                </a:solidFill>
                <a:latin typeface="Arial"/>
                <a:cs typeface="Arial"/>
              </a:rPr>
              <a:t>sections: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3411" y="107975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AFB0B3"/>
                </a:solidFill>
                <a:latin typeface="Arial"/>
                <a:cs typeface="Arial"/>
              </a:rPr>
              <a:t>I.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3411" y="1395221"/>
            <a:ext cx="1219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AFB0B3"/>
                </a:solidFill>
                <a:latin typeface="Arial"/>
                <a:cs typeface="Arial"/>
              </a:rPr>
              <a:t>II.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3411" y="1847850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AFB0B3"/>
                </a:solidFill>
                <a:latin typeface="Arial"/>
                <a:cs typeface="Arial"/>
              </a:rPr>
              <a:t>III.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3411" y="2300732"/>
            <a:ext cx="1663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AFB0B3"/>
                </a:solidFill>
                <a:latin typeface="Arial"/>
                <a:cs typeface="Arial"/>
              </a:rPr>
              <a:t>IV.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3411" y="2753360"/>
            <a:ext cx="1339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AFB0B3"/>
                </a:solidFill>
                <a:latin typeface="Arial"/>
                <a:cs typeface="Arial"/>
              </a:rPr>
              <a:t>V.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7435" marR="485775">
              <a:lnSpc>
                <a:spcPct val="100000"/>
              </a:lnSpc>
              <a:spcBef>
                <a:spcPts val="100"/>
              </a:spcBef>
            </a:pPr>
            <a:r>
              <a:rPr u="sng" spc="-5" dirty="0">
                <a:uFill>
                  <a:solidFill>
                    <a:srgbClr val="333333"/>
                  </a:solidFill>
                </a:uFill>
              </a:rPr>
              <a:t>Problem </a:t>
            </a:r>
            <a:r>
              <a:rPr u="sng" dirty="0">
                <a:uFill>
                  <a:solidFill>
                    <a:srgbClr val="333333"/>
                  </a:solidFill>
                </a:uFill>
              </a:rPr>
              <a:t>Framing:</a:t>
            </a:r>
            <a:r>
              <a:rPr dirty="0"/>
              <a:t> Identify the </a:t>
            </a:r>
            <a:r>
              <a:rPr b="1" dirty="0">
                <a:latin typeface="Arial"/>
                <a:cs typeface="Arial"/>
              </a:rPr>
              <a:t>Current State </a:t>
            </a:r>
            <a:r>
              <a:rPr spc="-5" dirty="0"/>
              <a:t>(or </a:t>
            </a:r>
            <a:r>
              <a:rPr dirty="0"/>
              <a:t>assumed post-hazard impact) of the incident </a:t>
            </a:r>
            <a:r>
              <a:rPr spc="-5" dirty="0"/>
              <a:t>and </a:t>
            </a:r>
            <a:r>
              <a:rPr dirty="0"/>
              <a:t>articulate </a:t>
            </a:r>
            <a:r>
              <a:rPr spc="-5" dirty="0"/>
              <a:t>a </a:t>
            </a:r>
            <a:r>
              <a:rPr b="1" spc="-5" dirty="0">
                <a:latin typeface="Arial"/>
                <a:cs typeface="Arial"/>
              </a:rPr>
              <a:t>Desired </a:t>
            </a:r>
            <a:r>
              <a:rPr b="1" dirty="0">
                <a:latin typeface="Arial"/>
                <a:cs typeface="Arial"/>
              </a:rPr>
              <a:t>End State </a:t>
            </a:r>
            <a:r>
              <a:rPr dirty="0"/>
              <a:t>for incident  </a:t>
            </a:r>
            <a:r>
              <a:rPr spc="-5" dirty="0"/>
              <a:t>stabilization or restoration/resilience. </a:t>
            </a:r>
            <a:r>
              <a:rPr dirty="0"/>
              <a:t>Determine the </a:t>
            </a:r>
            <a:r>
              <a:rPr b="1" dirty="0">
                <a:latin typeface="Arial"/>
                <a:cs typeface="Arial"/>
              </a:rPr>
              <a:t>Federal Lines of Effort </a:t>
            </a:r>
            <a:r>
              <a:rPr dirty="0"/>
              <a:t>to </a:t>
            </a:r>
            <a:r>
              <a:rPr spc="-5" dirty="0"/>
              <a:t>achieve </a:t>
            </a:r>
            <a:r>
              <a:rPr dirty="0"/>
              <a:t>the Desired </a:t>
            </a:r>
            <a:r>
              <a:rPr spc="-5" dirty="0"/>
              <a:t>End</a:t>
            </a:r>
            <a:r>
              <a:rPr spc="-125" dirty="0"/>
              <a:t> </a:t>
            </a:r>
            <a:r>
              <a:rPr dirty="0"/>
              <a:t>State.</a:t>
            </a:r>
          </a:p>
          <a:p>
            <a:pPr marL="1067435" marR="70485">
              <a:lnSpc>
                <a:spcPct val="100000"/>
              </a:lnSpc>
              <a:spcBef>
                <a:spcPts val="320"/>
              </a:spcBef>
            </a:pPr>
            <a:r>
              <a:rPr u="sng" spc="-5" dirty="0">
                <a:uFill>
                  <a:solidFill>
                    <a:srgbClr val="333333"/>
                  </a:solidFill>
                </a:uFill>
              </a:rPr>
              <a:t>Lines </a:t>
            </a:r>
            <a:r>
              <a:rPr u="sng" dirty="0">
                <a:uFill>
                  <a:solidFill>
                    <a:srgbClr val="333333"/>
                  </a:solidFill>
                </a:uFill>
              </a:rPr>
              <a:t>of Effort:</a:t>
            </a:r>
            <a:r>
              <a:rPr dirty="0"/>
              <a:t> Identify </a:t>
            </a:r>
            <a:r>
              <a:rPr spc="-5" dirty="0"/>
              <a:t>anticipated/potential </a:t>
            </a:r>
            <a:r>
              <a:rPr b="1" dirty="0">
                <a:latin typeface="Arial"/>
                <a:cs typeface="Arial"/>
              </a:rPr>
              <a:t>Intermediate </a:t>
            </a:r>
            <a:r>
              <a:rPr b="1" spc="-5" dirty="0">
                <a:latin typeface="Arial"/>
                <a:cs typeface="Arial"/>
              </a:rPr>
              <a:t>Objectives </a:t>
            </a:r>
            <a:r>
              <a:rPr dirty="0"/>
              <a:t>(i.e., milestones) that </a:t>
            </a:r>
            <a:r>
              <a:rPr spc="-5" dirty="0"/>
              <a:t>will </a:t>
            </a:r>
            <a:r>
              <a:rPr dirty="0"/>
              <a:t>need to be accomplished for each Line of Effort to  </a:t>
            </a:r>
            <a:r>
              <a:rPr spc="-5" dirty="0"/>
              <a:t>achieve </a:t>
            </a:r>
            <a:r>
              <a:rPr dirty="0"/>
              <a:t>the Desired </a:t>
            </a:r>
            <a:r>
              <a:rPr spc="-5" dirty="0"/>
              <a:t>End </a:t>
            </a:r>
            <a:r>
              <a:rPr dirty="0"/>
              <a:t>State. </a:t>
            </a:r>
            <a:r>
              <a:rPr spc="-5" dirty="0"/>
              <a:t>Analyze </a:t>
            </a:r>
            <a:r>
              <a:rPr dirty="0"/>
              <a:t>the </a:t>
            </a:r>
            <a:r>
              <a:rPr b="1" dirty="0">
                <a:latin typeface="Arial"/>
                <a:cs typeface="Arial"/>
              </a:rPr>
              <a:t>Intermediate </a:t>
            </a:r>
            <a:r>
              <a:rPr b="1" spc="-5" dirty="0">
                <a:latin typeface="Arial"/>
                <a:cs typeface="Arial"/>
              </a:rPr>
              <a:t>Objectives </a:t>
            </a:r>
            <a:r>
              <a:rPr dirty="0"/>
              <a:t>to understand </a:t>
            </a:r>
            <a:r>
              <a:rPr spc="-5" dirty="0"/>
              <a:t>how </a:t>
            </a:r>
            <a:r>
              <a:rPr dirty="0"/>
              <a:t>to </a:t>
            </a:r>
            <a:r>
              <a:rPr b="1" spc="-5" dirty="0">
                <a:latin typeface="Arial"/>
                <a:cs typeface="Arial"/>
              </a:rPr>
              <a:t>Assess </a:t>
            </a:r>
            <a:r>
              <a:rPr b="1" dirty="0">
                <a:latin typeface="Arial"/>
                <a:cs typeface="Arial"/>
              </a:rPr>
              <a:t>Progress, </a:t>
            </a:r>
            <a:r>
              <a:rPr spc="-5" dirty="0"/>
              <a:t>what </a:t>
            </a:r>
            <a:r>
              <a:rPr b="1" spc="-5" dirty="0">
                <a:latin typeface="Arial"/>
                <a:cs typeface="Arial"/>
              </a:rPr>
              <a:t>Resources are </a:t>
            </a:r>
            <a:r>
              <a:rPr b="1" dirty="0">
                <a:latin typeface="Arial"/>
                <a:cs typeface="Arial"/>
              </a:rPr>
              <a:t>Required, </a:t>
            </a:r>
            <a:r>
              <a:rPr spc="-5" dirty="0"/>
              <a:t>what  </a:t>
            </a:r>
            <a:r>
              <a:rPr b="1" spc="-5" dirty="0">
                <a:latin typeface="Arial"/>
                <a:cs typeface="Arial"/>
              </a:rPr>
              <a:t>Resource </a:t>
            </a:r>
            <a:r>
              <a:rPr b="1" dirty="0">
                <a:latin typeface="Arial"/>
                <a:cs typeface="Arial"/>
              </a:rPr>
              <a:t>Shortfalls </a:t>
            </a:r>
            <a:r>
              <a:rPr spc="-5" dirty="0"/>
              <a:t>exist, and what </a:t>
            </a:r>
            <a:r>
              <a:rPr b="1" dirty="0">
                <a:latin typeface="Arial"/>
                <a:cs typeface="Arial"/>
              </a:rPr>
              <a:t>Non-Resource Limiting Factors </a:t>
            </a:r>
            <a:r>
              <a:rPr spc="-5" dirty="0"/>
              <a:t>will prevent achieving </a:t>
            </a:r>
            <a:r>
              <a:rPr dirty="0"/>
              <a:t>the Desired </a:t>
            </a:r>
            <a:r>
              <a:rPr spc="-5" dirty="0"/>
              <a:t>End</a:t>
            </a:r>
            <a:r>
              <a:rPr spc="-90" dirty="0"/>
              <a:t> </a:t>
            </a:r>
            <a:r>
              <a:rPr dirty="0"/>
              <a:t>State.</a:t>
            </a:r>
          </a:p>
          <a:p>
            <a:pPr marL="1067435" marR="159385">
              <a:lnSpc>
                <a:spcPct val="100000"/>
              </a:lnSpc>
              <a:spcBef>
                <a:spcPts val="325"/>
              </a:spcBef>
            </a:pPr>
            <a:r>
              <a:rPr u="sng" dirty="0">
                <a:uFill>
                  <a:solidFill>
                    <a:srgbClr val="333333"/>
                  </a:solidFill>
                </a:uFill>
              </a:rPr>
              <a:t>Concept of Logistics Support:</a:t>
            </a:r>
            <a:r>
              <a:rPr dirty="0"/>
              <a:t> Describe how </a:t>
            </a:r>
            <a:r>
              <a:rPr b="1" dirty="0">
                <a:latin typeface="Arial"/>
                <a:cs typeface="Arial"/>
              </a:rPr>
              <a:t>Logistics </a:t>
            </a:r>
            <a:r>
              <a:rPr spc="-5" dirty="0"/>
              <a:t>will </a:t>
            </a:r>
            <a:r>
              <a:rPr dirty="0"/>
              <a:t>support the </a:t>
            </a:r>
            <a:r>
              <a:rPr spc="-5" dirty="0"/>
              <a:t>Lines </a:t>
            </a:r>
            <a:r>
              <a:rPr dirty="0"/>
              <a:t>of Effort to </a:t>
            </a:r>
            <a:r>
              <a:rPr spc="-5" dirty="0"/>
              <a:t>achieve </a:t>
            </a:r>
            <a:r>
              <a:rPr dirty="0"/>
              <a:t>the Desired </a:t>
            </a:r>
            <a:r>
              <a:rPr spc="-5" dirty="0"/>
              <a:t>End </a:t>
            </a:r>
            <a:r>
              <a:rPr dirty="0"/>
              <a:t>State. </a:t>
            </a:r>
            <a:r>
              <a:rPr spc="-5" dirty="0"/>
              <a:t>This </a:t>
            </a:r>
            <a:r>
              <a:rPr dirty="0"/>
              <a:t>includes </a:t>
            </a:r>
            <a:r>
              <a:rPr spc="-5" dirty="0"/>
              <a:t>a </a:t>
            </a:r>
            <a:r>
              <a:rPr dirty="0"/>
              <a:t>map for  Planning, Operations and Logistics to </a:t>
            </a:r>
            <a:r>
              <a:rPr spc="-5" dirty="0"/>
              <a:t>divide </a:t>
            </a:r>
            <a:r>
              <a:rPr dirty="0"/>
              <a:t>the incident into </a:t>
            </a:r>
            <a:r>
              <a:rPr b="1" dirty="0">
                <a:latin typeface="Arial"/>
                <a:cs typeface="Arial"/>
              </a:rPr>
              <a:t>Geographic </a:t>
            </a:r>
            <a:r>
              <a:rPr b="1" spc="-5" dirty="0">
                <a:latin typeface="Arial"/>
                <a:cs typeface="Arial"/>
              </a:rPr>
              <a:t>Areas </a:t>
            </a:r>
            <a:r>
              <a:rPr b="1" dirty="0">
                <a:latin typeface="Arial"/>
                <a:cs typeface="Arial"/>
              </a:rPr>
              <a:t>of </a:t>
            </a:r>
            <a:r>
              <a:rPr b="1" spc="-5" dirty="0">
                <a:latin typeface="Arial"/>
                <a:cs typeface="Arial"/>
              </a:rPr>
              <a:t>Operation </a:t>
            </a:r>
            <a:r>
              <a:rPr dirty="0"/>
              <a:t>and sketch out the </a:t>
            </a:r>
            <a:r>
              <a:rPr spc="-5" dirty="0"/>
              <a:t>physical </a:t>
            </a:r>
            <a:r>
              <a:rPr dirty="0"/>
              <a:t>progression of response  resources </a:t>
            </a:r>
            <a:r>
              <a:rPr spc="-5" dirty="0"/>
              <a:t>and </a:t>
            </a:r>
            <a:r>
              <a:rPr dirty="0"/>
              <a:t>key locations </a:t>
            </a:r>
            <a:r>
              <a:rPr spc="-5" dirty="0"/>
              <a:t>and</a:t>
            </a:r>
            <a:r>
              <a:rPr spc="-100" dirty="0"/>
              <a:t> </a:t>
            </a:r>
            <a:r>
              <a:rPr dirty="0"/>
              <a:t>facilities.</a:t>
            </a:r>
          </a:p>
          <a:p>
            <a:pPr marL="1067435" marR="201930">
              <a:lnSpc>
                <a:spcPct val="100000"/>
              </a:lnSpc>
              <a:spcBef>
                <a:spcPts val="330"/>
              </a:spcBef>
            </a:pPr>
            <a:r>
              <a:rPr u="sng" spc="-5" dirty="0">
                <a:uFill>
                  <a:solidFill>
                    <a:srgbClr val="333333"/>
                  </a:solidFill>
                </a:uFill>
              </a:rPr>
              <a:t>Areas </a:t>
            </a:r>
            <a:r>
              <a:rPr u="sng" dirty="0">
                <a:uFill>
                  <a:solidFill>
                    <a:srgbClr val="333333"/>
                  </a:solidFill>
                </a:uFill>
              </a:rPr>
              <a:t>of Operations:</a:t>
            </a:r>
            <a:r>
              <a:rPr dirty="0"/>
              <a:t> Identify, for each </a:t>
            </a:r>
            <a:r>
              <a:rPr spc="-5" dirty="0"/>
              <a:t>geographic area, </a:t>
            </a:r>
            <a:r>
              <a:rPr dirty="0"/>
              <a:t>the </a:t>
            </a:r>
            <a:r>
              <a:rPr b="1" spc="-5" dirty="0">
                <a:latin typeface="Arial"/>
                <a:cs typeface="Arial"/>
              </a:rPr>
              <a:t>Relevant </a:t>
            </a:r>
            <a:r>
              <a:rPr b="1" dirty="0">
                <a:latin typeface="Arial"/>
                <a:cs typeface="Arial"/>
              </a:rPr>
              <a:t>Lines of Effort</a:t>
            </a:r>
            <a:r>
              <a:rPr dirty="0"/>
              <a:t>. </a:t>
            </a:r>
            <a:r>
              <a:rPr spc="-5" dirty="0"/>
              <a:t>These geographic areas are </a:t>
            </a:r>
            <a:r>
              <a:rPr dirty="0"/>
              <a:t>identified </a:t>
            </a:r>
            <a:r>
              <a:rPr spc="-5" dirty="0"/>
              <a:t>prior </a:t>
            </a:r>
            <a:r>
              <a:rPr dirty="0"/>
              <a:t>to </a:t>
            </a:r>
            <a:r>
              <a:rPr spc="-5" dirty="0"/>
              <a:t>(and </a:t>
            </a:r>
            <a:r>
              <a:rPr dirty="0"/>
              <a:t>may  become) </a:t>
            </a:r>
            <a:r>
              <a:rPr spc="-5" dirty="0"/>
              <a:t>the geographic </a:t>
            </a:r>
            <a:r>
              <a:rPr dirty="0"/>
              <a:t>architecture for the incident (i.e., branches </a:t>
            </a:r>
            <a:r>
              <a:rPr spc="-5" dirty="0"/>
              <a:t>and divisions) or serve </a:t>
            </a:r>
            <a:r>
              <a:rPr dirty="0"/>
              <a:t>to identify priorities of effort </a:t>
            </a:r>
            <a:r>
              <a:rPr spc="-5" dirty="0"/>
              <a:t>and </a:t>
            </a:r>
            <a:r>
              <a:rPr dirty="0"/>
              <a:t>support across multiple  states.</a:t>
            </a:r>
          </a:p>
          <a:p>
            <a:pPr marL="1067435">
              <a:lnSpc>
                <a:spcPct val="100000"/>
              </a:lnSpc>
              <a:spcBef>
                <a:spcPts val="320"/>
              </a:spcBef>
            </a:pPr>
            <a:r>
              <a:rPr u="sng" spc="-5" dirty="0">
                <a:uFill>
                  <a:solidFill>
                    <a:srgbClr val="333333"/>
                  </a:solidFill>
                </a:uFill>
              </a:rPr>
              <a:t>Senior Leader </a:t>
            </a:r>
            <a:r>
              <a:rPr u="sng" dirty="0">
                <a:uFill>
                  <a:solidFill>
                    <a:srgbClr val="333333"/>
                  </a:solidFill>
                </a:uFill>
              </a:rPr>
              <a:t>Decisions:</a:t>
            </a:r>
            <a:r>
              <a:rPr dirty="0"/>
              <a:t> Decisions that </a:t>
            </a:r>
            <a:r>
              <a:rPr spc="-5" dirty="0"/>
              <a:t>are </a:t>
            </a:r>
            <a:r>
              <a:rPr b="1" dirty="0">
                <a:latin typeface="Arial"/>
                <a:cs typeface="Arial"/>
              </a:rPr>
              <a:t>Required by the Senior </a:t>
            </a:r>
            <a:r>
              <a:rPr b="1" spc="-5" dirty="0">
                <a:latin typeface="Arial"/>
                <a:cs typeface="Arial"/>
              </a:rPr>
              <a:t>Leaders </a:t>
            </a:r>
            <a:r>
              <a:rPr b="1" dirty="0">
                <a:latin typeface="Arial"/>
                <a:cs typeface="Arial"/>
              </a:rPr>
              <a:t>or the Unified Coordination </a:t>
            </a:r>
            <a:r>
              <a:rPr b="1" spc="-5" dirty="0">
                <a:latin typeface="Arial"/>
                <a:cs typeface="Arial"/>
              </a:rPr>
              <a:t>Group </a:t>
            </a:r>
            <a:r>
              <a:rPr spc="-5" dirty="0"/>
              <a:t>in order </a:t>
            </a:r>
            <a:r>
              <a:rPr dirty="0"/>
              <a:t>to </a:t>
            </a:r>
            <a:r>
              <a:rPr b="1" dirty="0">
                <a:latin typeface="Arial"/>
                <a:cs typeface="Arial"/>
              </a:rPr>
              <a:t>Continue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Operations</a:t>
            </a:r>
            <a:r>
              <a:rPr dirty="0"/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2972511"/>
            <a:ext cx="8355330" cy="180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10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b="1" i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product</a:t>
            </a:r>
            <a:r>
              <a:rPr sz="900" b="1" i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is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iterative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initial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product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will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 not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address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entire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chronology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response.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As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assumptions</a:t>
            </a:r>
            <a:r>
              <a:rPr sz="9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are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validated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or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invalidate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333333"/>
                </a:solidFill>
                <a:latin typeface="Arial"/>
                <a:cs typeface="Arial"/>
              </a:rPr>
              <a:t>become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facts,</a:t>
            </a:r>
            <a:endParaRPr sz="900">
              <a:latin typeface="Arial"/>
              <a:cs typeface="Arial"/>
            </a:endParaRPr>
          </a:p>
          <a:p>
            <a:pPr marL="245745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should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be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updated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reflect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refinements</a:t>
            </a:r>
            <a:r>
              <a:rPr sz="900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Lines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Effort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Concept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Support.</a:t>
            </a:r>
            <a:endParaRPr sz="900">
              <a:latin typeface="Arial"/>
              <a:cs typeface="Arial"/>
            </a:endParaRPr>
          </a:p>
          <a:p>
            <a:pPr marL="245745" marR="339725" indent="-233045">
              <a:lnSpc>
                <a:spcPct val="100000"/>
              </a:lnSpc>
              <a:spcBef>
                <a:spcPts val="64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Not intended to be used in its entirety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–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Use what you need and what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time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allows; remove what is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not necessary; re-organize and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re-invent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meet the 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unique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situation.</a:t>
            </a:r>
            <a:endParaRPr sz="9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6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Leverage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deliberate plans to the 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greatest extent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possible, primarily Annexes 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B (Intelligence), C (Operations)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and 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D</a:t>
            </a:r>
            <a:r>
              <a:rPr sz="900" b="1" i="1" spc="-1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(Logistics).</a:t>
            </a:r>
            <a:endParaRPr sz="9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64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Synchronize</a:t>
            </a:r>
            <a:r>
              <a:rPr sz="900" b="1" i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development</a:t>
            </a:r>
            <a:r>
              <a:rPr sz="900" b="1" i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amongst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planners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across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all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active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echelons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(i.e.,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NRCS</a:t>
            </a:r>
            <a:r>
              <a:rPr sz="900" spc="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RRCS</a:t>
            </a:r>
            <a:r>
              <a:rPr sz="900" spc="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UCS</a:t>
            </a:r>
            <a:r>
              <a:rPr sz="900" spc="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State)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ensure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consistency.</a:t>
            </a:r>
            <a:endParaRPr sz="900">
              <a:latin typeface="Arial"/>
              <a:cs typeface="Arial"/>
            </a:endParaRPr>
          </a:p>
          <a:p>
            <a:pPr marL="245745" marR="5080" indent="-233045">
              <a:lnSpc>
                <a:spcPct val="100000"/>
              </a:lnSpc>
              <a:spcBef>
                <a:spcPts val="6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Widely</a:t>
            </a:r>
            <a:r>
              <a:rPr sz="900" b="1" i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distribute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b="1" i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final</a:t>
            </a:r>
            <a:r>
              <a:rPr sz="900" b="1" i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product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ensure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common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understanding</a:t>
            </a:r>
            <a:r>
              <a:rPr sz="900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amongst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responders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approach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that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will</a:t>
            </a:r>
            <a:r>
              <a:rPr sz="9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be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taken.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may be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distributed 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daily with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 Incident Action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Plan or Regional/National Support Plan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 ensure the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widest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distribution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 incident </a:t>
            </a:r>
            <a:r>
              <a:rPr sz="900" spc="5" dirty="0">
                <a:solidFill>
                  <a:srgbClr val="333333"/>
                </a:solidFill>
                <a:latin typeface="Arial"/>
                <a:cs typeface="Arial"/>
              </a:rPr>
              <a:t>workforce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builds,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even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in the absence of  updates.</a:t>
            </a:r>
            <a:endParaRPr sz="9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6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900" b="1" i="1" dirty="0">
                <a:solidFill>
                  <a:srgbClr val="333333"/>
                </a:solidFill>
                <a:latin typeface="Arial"/>
                <a:cs typeface="Arial"/>
              </a:rPr>
              <a:t>Transition</a:t>
            </a:r>
            <a:r>
              <a:rPr sz="900" b="1" i="1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product</a:t>
            </a:r>
            <a:r>
              <a:rPr sz="9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response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matures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into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recovery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into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Incident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Strategic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Plan.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45948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How to Use </a:t>
            </a:r>
            <a:r>
              <a:rPr sz="2000" b="1" spc="-5" dirty="0">
                <a:latin typeface="Times New Roman"/>
                <a:cs typeface="Times New Roman"/>
              </a:rPr>
              <a:t>This </a:t>
            </a:r>
            <a:r>
              <a:rPr sz="2000" b="1" dirty="0">
                <a:latin typeface="Times New Roman"/>
                <a:cs typeface="Times New Roman"/>
              </a:rPr>
              <a:t>Template </a:t>
            </a:r>
            <a:r>
              <a:rPr sz="900" b="1" i="1" dirty="0">
                <a:latin typeface="Times New Roman"/>
                <a:cs typeface="Times New Roman"/>
              </a:rPr>
              <a:t>(Remove from distributed</a:t>
            </a:r>
            <a:r>
              <a:rPr sz="900" b="1" i="1" spc="-135" dirty="0">
                <a:latin typeface="Times New Roman"/>
                <a:cs typeface="Times New Roman"/>
              </a:rPr>
              <a:t> </a:t>
            </a:r>
            <a:r>
              <a:rPr sz="900" b="1" i="1" dirty="0">
                <a:latin typeface="Times New Roman"/>
                <a:cs typeface="Times New Roman"/>
              </a:rPr>
              <a:t>product)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466725"/>
            <a:ext cx="8054340" cy="4352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745" marR="5080" indent="-233045">
              <a:lnSpc>
                <a:spcPct val="100000"/>
              </a:lnSpc>
              <a:spcBef>
                <a:spcPts val="10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Lines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Effort that are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exceptionally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complex or present a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persistent challenge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may require more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detailed planning beyond </a:t>
            </a:r>
            <a:r>
              <a:rPr sz="1100" spc="10" dirty="0">
                <a:solidFill>
                  <a:srgbClr val="333333"/>
                </a:solidFill>
                <a:latin typeface="Arial"/>
                <a:cs typeface="Arial"/>
              </a:rPr>
              <a:t>the 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Approach. In those cases, a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Line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Effort 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may be</a:t>
            </a:r>
            <a:r>
              <a:rPr sz="1100" spc="-2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required.</a:t>
            </a:r>
            <a:endParaRPr sz="1100">
              <a:latin typeface="Arial"/>
              <a:cs typeface="Arial"/>
            </a:endParaRPr>
          </a:p>
          <a:p>
            <a:pPr marL="245745" marR="12700" indent="-233045">
              <a:lnSpc>
                <a:spcPct val="100000"/>
              </a:lnSpc>
              <a:spcBef>
                <a:spcPts val="7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Line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Effort 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refines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desired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end state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intermediate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objectives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(i.e.,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milestones), and develops 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details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the tasks to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achieve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intermediate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objectives and the resources required. The 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 also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identifies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and 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mitigates risks that may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inhibit achieving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objectives due to a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lack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resources or other non-resource</a:t>
            </a:r>
            <a:r>
              <a:rPr sz="1100" spc="-2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limiting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factors.</a:t>
            </a:r>
            <a:endParaRPr sz="1100">
              <a:latin typeface="Arial"/>
              <a:cs typeface="Arial"/>
            </a:endParaRPr>
          </a:p>
          <a:p>
            <a:pPr marL="245745" marR="33020" indent="-233045">
              <a:lnSpc>
                <a:spcPct val="100000"/>
              </a:lnSpc>
              <a:spcBef>
                <a:spcPts val="79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 development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efforts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should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be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led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by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appointed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Task Force Leader (Incident Management) or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Crisis  Action Planning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Team Leader (Incident Support)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order to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provide consistent direction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to functional or geographic 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organizational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elements and partner agencies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organizations.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In turn, these functional or geographic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organizational 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elements and partner agencies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organizations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will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develop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tactical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(e.g.,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ICS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215 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Planning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Worksheet at 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Management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Level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or Resource Request Form) to request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direct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specific resources to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execute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operational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plan.</a:t>
            </a:r>
            <a:endParaRPr sz="11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7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As details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are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developed in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operational planning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process,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Approach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is</a:t>
            </a:r>
            <a:r>
              <a:rPr sz="1100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refined.</a:t>
            </a:r>
            <a:endParaRPr sz="11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79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This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Line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Effort 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Template implements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FEMA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Operational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Planning Manual </a:t>
            </a:r>
            <a:r>
              <a:rPr sz="1100" spc="5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Crisis Action</a:t>
            </a:r>
            <a:r>
              <a:rPr sz="1100" spc="-1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Planning.</a:t>
            </a:r>
            <a:endParaRPr sz="1100">
              <a:latin typeface="Arial"/>
              <a:cs typeface="Arial"/>
            </a:endParaRPr>
          </a:p>
          <a:p>
            <a:pPr marL="245745" marR="13970" indent="-233045">
              <a:lnSpc>
                <a:spcPct val="100000"/>
              </a:lnSpc>
              <a:spcBef>
                <a:spcPts val="7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The product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is iterative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and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initial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product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will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not address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entire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chronology of response.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assumptions are validated  or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invalidate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to become facts, the product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should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be updated to reflect refinements to the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Lines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Effort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Concept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  Support.</a:t>
            </a:r>
            <a:endParaRPr sz="1100">
              <a:latin typeface="Arial"/>
              <a:cs typeface="Arial"/>
            </a:endParaRPr>
          </a:p>
          <a:p>
            <a:pPr marL="245745" marR="106680" indent="-233045">
              <a:lnSpc>
                <a:spcPct val="100000"/>
              </a:lnSpc>
              <a:spcBef>
                <a:spcPts val="79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Not intended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to be used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in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its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entirety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–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Use what you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need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what time allows; remove what is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not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necessary;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re-organize  and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re-invent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to meet the unique</a:t>
            </a:r>
            <a:r>
              <a:rPr sz="1100" spc="-9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situation.</a:t>
            </a:r>
            <a:endParaRPr sz="11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7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Leverage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deliberate plans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to the greatest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extent possible, primarily Annexes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B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(Intelligence),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 (Operations) and D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(Logistics).</a:t>
            </a:r>
            <a:endParaRPr sz="1100">
              <a:latin typeface="Arial"/>
              <a:cs typeface="Arial"/>
            </a:endParaRPr>
          </a:p>
          <a:p>
            <a:pPr marL="245745" marR="641350" indent="-233045">
              <a:lnSpc>
                <a:spcPct val="100000"/>
              </a:lnSpc>
              <a:spcBef>
                <a:spcPts val="7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Synchronize development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amongst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planners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across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all active echelons (i.e., NRCS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/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RRCS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/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UCS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/ State) to ensure 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consistency.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174243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Team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Members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468248"/>
            <a:ext cx="52971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Agency names, ESF numbers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or organization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names for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all partners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responsible for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developing</a:t>
            </a:r>
            <a:r>
              <a:rPr sz="900" spc="-1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strategy.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749884"/>
            <a:ext cx="879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Arial"/>
                <a:cs typeface="Arial"/>
              </a:rPr>
              <a:t>[Insert]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1095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End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State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468248"/>
            <a:ext cx="31946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Describe the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end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state for the strategy that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will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define</a:t>
            </a:r>
            <a:r>
              <a:rPr sz="900" spc="-1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success.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749884"/>
            <a:ext cx="879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9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Arial"/>
                <a:cs typeface="Arial"/>
              </a:rPr>
              <a:t>[Insert]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25400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Facts and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Assumptions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435305"/>
            <a:ext cx="7691120" cy="300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Describe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current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status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through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assumptions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or facts.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This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section</a:t>
            </a:r>
            <a:r>
              <a:rPr sz="9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should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be</a:t>
            </a:r>
            <a:r>
              <a:rPr sz="9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updated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sz="9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reflect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changing</a:t>
            </a:r>
            <a:r>
              <a:rPr sz="9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environment</a:t>
            </a:r>
            <a:r>
              <a:rPr sz="9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include</a:t>
            </a:r>
            <a:r>
              <a:rPr sz="9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migration</a:t>
            </a:r>
            <a:r>
              <a:rPr sz="9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assumptions to facts. </a:t>
            </a:r>
            <a:r>
              <a:rPr sz="900" spc="-10" dirty="0">
                <a:solidFill>
                  <a:srgbClr val="333333"/>
                </a:solidFill>
                <a:latin typeface="Arial"/>
                <a:cs typeface="Arial"/>
              </a:rPr>
              <a:t>May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be derived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from the Incident Strategic </a:t>
            </a:r>
            <a:r>
              <a:rPr sz="900" spc="-5" dirty="0">
                <a:solidFill>
                  <a:srgbClr val="333333"/>
                </a:solidFill>
                <a:latin typeface="Arial"/>
                <a:cs typeface="Arial"/>
              </a:rPr>
              <a:t>Plan or deliberate plan</a:t>
            </a:r>
            <a:r>
              <a:rPr sz="900" spc="-1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333333"/>
                </a:solidFill>
                <a:latin typeface="Arial"/>
                <a:cs typeface="Arial"/>
              </a:rPr>
              <a:t>assumptions.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819150"/>
          <a:ext cx="8827770" cy="2218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4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Facts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Assumptions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4817" y="24130"/>
            <a:ext cx="7177405" cy="4870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E80"/>
                </a:solidFill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spc="-5" dirty="0">
                <a:latin typeface="Times New Roman"/>
                <a:cs typeface="Times New Roman"/>
              </a:rPr>
              <a:t>Geospatial and/or data </a:t>
            </a:r>
            <a:r>
              <a:rPr sz="1000" spc="-10" dirty="0">
                <a:latin typeface="Times New Roman"/>
                <a:cs typeface="Times New Roman"/>
              </a:rPr>
              <a:t>analysis </a:t>
            </a:r>
            <a:r>
              <a:rPr sz="1000" spc="-5" dirty="0">
                <a:latin typeface="Times New Roman"/>
                <a:cs typeface="Times New Roman"/>
              </a:rPr>
              <a:t>to support the development </a:t>
            </a:r>
            <a:r>
              <a:rPr sz="1000" dirty="0">
                <a:latin typeface="Times New Roman"/>
                <a:cs typeface="Times New Roman"/>
              </a:rPr>
              <a:t>or </a:t>
            </a:r>
            <a:r>
              <a:rPr sz="1000" spc="-10" dirty="0">
                <a:latin typeface="Times New Roman"/>
                <a:cs typeface="Times New Roman"/>
              </a:rPr>
              <a:t>refinement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the concept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operations. More than one slide </a:t>
            </a:r>
            <a:r>
              <a:rPr sz="1000" spc="5" dirty="0">
                <a:latin typeface="Times New Roman"/>
                <a:cs typeface="Times New Roman"/>
              </a:rPr>
              <a:t>may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be </a:t>
            </a:r>
            <a:r>
              <a:rPr sz="1000" spc="-5" dirty="0">
                <a:latin typeface="Times New Roman"/>
                <a:cs typeface="Times New Roman"/>
              </a:rPr>
              <a:t>required.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743712"/>
            <a:ext cx="8229600" cy="3810000"/>
          </a:xfrm>
          <a:custGeom>
            <a:avLst/>
            <a:gdLst/>
            <a:ahLst/>
            <a:cxnLst/>
            <a:rect l="l" t="t" r="r" b="b"/>
            <a:pathLst>
              <a:path w="8229600" h="3810000">
                <a:moveTo>
                  <a:pt x="0" y="3810000"/>
                </a:moveTo>
                <a:lnTo>
                  <a:pt x="8229600" y="3810000"/>
                </a:lnTo>
                <a:lnTo>
                  <a:pt x="8229600" y="0"/>
                </a:lnTo>
                <a:lnTo>
                  <a:pt x="0" y="0"/>
                </a:lnTo>
                <a:lnTo>
                  <a:pt x="0" y="381000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81278" y="2200147"/>
            <a:ext cx="73818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5052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solidFill>
                  <a:srgbClr val="FFFFFF"/>
                </a:solidFill>
                <a:latin typeface="Arial"/>
                <a:cs typeface="Arial"/>
              </a:rPr>
              <a:t>Insert </a:t>
            </a:r>
            <a:r>
              <a:rPr sz="2800" i="1" spc="-5" dirty="0">
                <a:solidFill>
                  <a:srgbClr val="FFFFFF"/>
                </a:solidFill>
                <a:latin typeface="Arial"/>
                <a:cs typeface="Arial"/>
              </a:rPr>
              <a:t>any GIS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products, charts, </a:t>
            </a:r>
            <a:r>
              <a:rPr sz="2800" i="1" spc="-5" dirty="0">
                <a:solidFill>
                  <a:srgbClr val="FFFFFF"/>
                </a:solidFill>
                <a:latin typeface="Arial"/>
                <a:cs typeface="Arial"/>
              </a:rPr>
              <a:t>graphics or  dashboards </a:t>
            </a:r>
            <a:r>
              <a:rPr sz="2200" i="1" spc="-5" dirty="0">
                <a:solidFill>
                  <a:srgbClr val="FFFFFF"/>
                </a:solidFill>
                <a:latin typeface="Arial"/>
                <a:cs typeface="Arial"/>
              </a:rPr>
              <a:t>that aid </a:t>
            </a:r>
            <a:r>
              <a:rPr sz="2200" i="1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200" i="1" spc="-5" dirty="0">
                <a:solidFill>
                  <a:srgbClr val="FFFFFF"/>
                </a:solidFill>
                <a:latin typeface="Arial"/>
                <a:cs typeface="Arial"/>
              </a:rPr>
              <a:t>the understanding of the</a:t>
            </a:r>
            <a:r>
              <a:rPr sz="2200" i="1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i="1" spc="-5" dirty="0">
                <a:solidFill>
                  <a:srgbClr val="FFFFFF"/>
                </a:solidFill>
                <a:latin typeface="Arial"/>
                <a:cs typeface="Arial"/>
              </a:rPr>
              <a:t>problem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01866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Interdependenc</a:t>
            </a:r>
            <a:r>
              <a:rPr sz="2000" b="1" spc="-1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90525"/>
            <a:ext cx="76536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Describe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-5" dirty="0">
                <a:latin typeface="Arial"/>
                <a:cs typeface="Arial"/>
              </a:rPr>
              <a:t> interdependencies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between </a:t>
            </a:r>
            <a:r>
              <a:rPr sz="900" dirty="0">
                <a:latin typeface="Arial"/>
                <a:cs typeface="Arial"/>
              </a:rPr>
              <a:t>this</a:t>
            </a:r>
            <a:r>
              <a:rPr sz="900" spc="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function/cross</a:t>
            </a:r>
            <a:r>
              <a:rPr sz="900" spc="-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functional</a:t>
            </a:r>
            <a:r>
              <a:rPr sz="900" spc="-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issue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5" dirty="0">
                <a:latin typeface="Arial"/>
                <a:cs typeface="Arial"/>
              </a:rPr>
              <a:t> line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effort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other </a:t>
            </a:r>
            <a:r>
              <a:rPr sz="900" dirty="0">
                <a:latin typeface="Arial"/>
                <a:cs typeface="Arial"/>
              </a:rPr>
              <a:t>functions/cross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functional</a:t>
            </a:r>
            <a:r>
              <a:rPr sz="900" spc="-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issues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or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lines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effort.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590550"/>
          <a:ext cx="8827770" cy="237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Function/Cross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Functional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Issue/Line of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Effort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Interdependencies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2065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722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Resources and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Shortfalls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90525"/>
            <a:ext cx="388492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Identify </a:t>
            </a:r>
            <a:r>
              <a:rPr sz="900" spc="-5" dirty="0">
                <a:latin typeface="Arial"/>
                <a:cs typeface="Arial"/>
              </a:rPr>
              <a:t>any </a:t>
            </a:r>
            <a:r>
              <a:rPr sz="900" dirty="0">
                <a:latin typeface="Arial"/>
                <a:cs typeface="Arial"/>
              </a:rPr>
              <a:t>resources that </a:t>
            </a:r>
            <a:r>
              <a:rPr sz="900" spc="-5" dirty="0">
                <a:latin typeface="Arial"/>
                <a:cs typeface="Arial"/>
              </a:rPr>
              <a:t>are required </a:t>
            </a:r>
            <a:r>
              <a:rPr sz="900" dirty="0">
                <a:latin typeface="Arial"/>
                <a:cs typeface="Arial"/>
              </a:rPr>
              <a:t>to </a:t>
            </a:r>
            <a:r>
              <a:rPr sz="900" spc="-5" dirty="0">
                <a:latin typeface="Arial"/>
                <a:cs typeface="Arial"/>
              </a:rPr>
              <a:t>execute </a:t>
            </a:r>
            <a:r>
              <a:rPr sz="900" dirty="0">
                <a:latin typeface="Arial"/>
                <a:cs typeface="Arial"/>
              </a:rPr>
              <a:t>the concept of</a:t>
            </a:r>
            <a:r>
              <a:rPr sz="900" spc="-14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operations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590550"/>
          <a:ext cx="8751570" cy="2402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88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9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9895">
                <a:tc>
                  <a:txBody>
                    <a:bodyPr/>
                    <a:lstStyle/>
                    <a:p>
                      <a:pPr marL="67945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Resource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specific</a:t>
                      </a:r>
                      <a:r>
                        <a:rPr sz="800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resource.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Quantity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How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much</a:t>
                      </a:r>
                      <a:r>
                        <a:rPr sz="8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how many.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Sourcing Strategy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How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this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resource be sourced.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If it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cannot be sourced, how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1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resource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shortfall be overcome.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Have/Need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18516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Limiting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Factors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90525"/>
            <a:ext cx="42005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Identify </a:t>
            </a:r>
            <a:r>
              <a:rPr sz="900" spc="-5" dirty="0">
                <a:latin typeface="Arial"/>
                <a:cs typeface="Arial"/>
              </a:rPr>
              <a:t>any </a:t>
            </a:r>
            <a:r>
              <a:rPr sz="900" dirty="0">
                <a:latin typeface="Arial"/>
                <a:cs typeface="Arial"/>
              </a:rPr>
              <a:t>limiting factors that </a:t>
            </a:r>
            <a:r>
              <a:rPr sz="900" spc="-5" dirty="0">
                <a:latin typeface="Arial"/>
                <a:cs typeface="Arial"/>
              </a:rPr>
              <a:t>are or will </a:t>
            </a:r>
            <a:r>
              <a:rPr sz="900" dirty="0">
                <a:latin typeface="Arial"/>
                <a:cs typeface="Arial"/>
              </a:rPr>
              <a:t>impact the </a:t>
            </a:r>
            <a:r>
              <a:rPr sz="900" spc="-5" dirty="0">
                <a:latin typeface="Arial"/>
                <a:cs typeface="Arial"/>
              </a:rPr>
              <a:t>achievement </a:t>
            </a:r>
            <a:r>
              <a:rPr sz="900" dirty="0">
                <a:latin typeface="Arial"/>
                <a:cs typeface="Arial"/>
              </a:rPr>
              <a:t>of the </a:t>
            </a:r>
            <a:r>
              <a:rPr sz="900" spc="-5" dirty="0">
                <a:latin typeface="Arial"/>
                <a:cs typeface="Arial"/>
              </a:rPr>
              <a:t>end</a:t>
            </a:r>
            <a:r>
              <a:rPr sz="900" spc="-1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state.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590613"/>
          <a:ext cx="8827770" cy="2268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4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481">
                <a:tc>
                  <a:txBody>
                    <a:bodyPr/>
                    <a:lstStyle/>
                    <a:p>
                      <a:pPr marL="67945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Limiting Factor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specific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constraint, restraint, or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limitation in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policy,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politics, economics,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other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factor.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6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Mitigating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Measure(s)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How the specific limiting factor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8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overcome.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6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4828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Concept of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379856"/>
            <a:ext cx="8056880" cy="321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sz="900" spc="-5" dirty="0">
                <a:latin typeface="Times New Roman"/>
                <a:cs typeface="Times New Roman"/>
              </a:rPr>
              <a:t>Bulleted </a:t>
            </a:r>
            <a:r>
              <a:rPr sz="900" dirty="0">
                <a:latin typeface="Times New Roman"/>
                <a:cs typeface="Times New Roman"/>
              </a:rPr>
              <a:t>or </a:t>
            </a:r>
            <a:r>
              <a:rPr sz="900" spc="-5" dirty="0">
                <a:latin typeface="Times New Roman"/>
                <a:cs typeface="Times New Roman"/>
              </a:rPr>
              <a:t>text </a:t>
            </a:r>
            <a:r>
              <a:rPr sz="900" spc="-10" dirty="0">
                <a:latin typeface="Times New Roman"/>
                <a:cs typeface="Times New Roman"/>
              </a:rPr>
              <a:t>summary </a:t>
            </a:r>
            <a:r>
              <a:rPr sz="900" dirty="0">
                <a:latin typeface="Times New Roman"/>
                <a:cs typeface="Times New Roman"/>
              </a:rPr>
              <a:t>of the </a:t>
            </a:r>
            <a:r>
              <a:rPr sz="900" spc="-5" dirty="0">
                <a:latin typeface="Times New Roman"/>
                <a:cs typeface="Times New Roman"/>
              </a:rPr>
              <a:t>strategic guidance used </a:t>
            </a:r>
            <a:r>
              <a:rPr sz="900" dirty="0">
                <a:latin typeface="Times New Roman"/>
                <a:cs typeface="Times New Roman"/>
              </a:rPr>
              <a:t>to </a:t>
            </a:r>
            <a:r>
              <a:rPr sz="900" spc="-5" dirty="0">
                <a:latin typeface="Times New Roman"/>
                <a:cs typeface="Times New Roman"/>
              </a:rPr>
              <a:t>set </a:t>
            </a:r>
            <a:r>
              <a:rPr sz="900" dirty="0">
                <a:latin typeface="Times New Roman"/>
                <a:cs typeface="Times New Roman"/>
              </a:rPr>
              <a:t>the </a:t>
            </a:r>
            <a:r>
              <a:rPr sz="900" spc="-5" dirty="0">
                <a:latin typeface="Times New Roman"/>
                <a:cs typeface="Times New Roman"/>
              </a:rPr>
              <a:t>objectives </a:t>
            </a:r>
            <a:r>
              <a:rPr sz="900" dirty="0">
                <a:latin typeface="Times New Roman"/>
                <a:cs typeface="Times New Roman"/>
              </a:rPr>
              <a:t>and </a:t>
            </a:r>
            <a:r>
              <a:rPr sz="900" spc="-5" dirty="0">
                <a:latin typeface="Times New Roman"/>
                <a:cs typeface="Times New Roman"/>
              </a:rPr>
              <a:t>tactics </a:t>
            </a:r>
            <a:r>
              <a:rPr sz="900" dirty="0">
                <a:latin typeface="Times New Roman"/>
                <a:cs typeface="Times New Roman"/>
              </a:rPr>
              <a:t>and </a:t>
            </a:r>
            <a:r>
              <a:rPr sz="900" spc="-5" dirty="0">
                <a:latin typeface="Times New Roman"/>
                <a:cs typeface="Times New Roman"/>
              </a:rPr>
              <a:t>achieve </a:t>
            </a:r>
            <a:r>
              <a:rPr sz="900" dirty="0">
                <a:latin typeface="Times New Roman"/>
                <a:cs typeface="Times New Roman"/>
              </a:rPr>
              <a:t>the end </a:t>
            </a:r>
            <a:r>
              <a:rPr sz="900" spc="-5" dirty="0">
                <a:latin typeface="Times New Roman"/>
                <a:cs typeface="Times New Roman"/>
              </a:rPr>
              <a:t>state. Can </a:t>
            </a:r>
            <a:r>
              <a:rPr sz="900" dirty="0">
                <a:latin typeface="Times New Roman"/>
                <a:cs typeface="Times New Roman"/>
              </a:rPr>
              <a:t>be separated by </a:t>
            </a:r>
            <a:r>
              <a:rPr sz="900" spc="-5" dirty="0">
                <a:latin typeface="Times New Roman"/>
                <a:cs typeface="Times New Roman"/>
              </a:rPr>
              <a:t>headers as </a:t>
            </a:r>
            <a:r>
              <a:rPr sz="900" dirty="0">
                <a:latin typeface="Times New Roman"/>
                <a:cs typeface="Times New Roman"/>
              </a:rPr>
              <a:t>needed. </a:t>
            </a:r>
            <a:r>
              <a:rPr sz="900" spc="-5" dirty="0">
                <a:latin typeface="Times New Roman"/>
                <a:cs typeface="Times New Roman"/>
              </a:rPr>
              <a:t>May </a:t>
            </a:r>
            <a:r>
              <a:rPr sz="900" dirty="0">
                <a:latin typeface="Times New Roman"/>
                <a:cs typeface="Times New Roman"/>
              </a:rPr>
              <a:t>be </a:t>
            </a:r>
            <a:r>
              <a:rPr sz="900" spc="-5" dirty="0">
                <a:latin typeface="Times New Roman"/>
                <a:cs typeface="Times New Roman"/>
              </a:rPr>
              <a:t>derived from  deliberate </a:t>
            </a:r>
            <a:r>
              <a:rPr sz="900" dirty="0">
                <a:latin typeface="Times New Roman"/>
                <a:cs typeface="Times New Roman"/>
              </a:rPr>
              <a:t>plan </a:t>
            </a:r>
            <a:r>
              <a:rPr sz="900" spc="-5" dirty="0">
                <a:latin typeface="Times New Roman"/>
                <a:cs typeface="Times New Roman"/>
              </a:rPr>
              <a:t>execution/concept </a:t>
            </a:r>
            <a:r>
              <a:rPr sz="900" dirty="0">
                <a:latin typeface="Times New Roman"/>
                <a:cs typeface="Times New Roman"/>
              </a:rPr>
              <a:t>of operations or </a:t>
            </a:r>
            <a:r>
              <a:rPr sz="900" spc="-5" dirty="0">
                <a:latin typeface="Times New Roman"/>
                <a:cs typeface="Times New Roman"/>
              </a:rPr>
              <a:t>expanded from </a:t>
            </a:r>
            <a:r>
              <a:rPr sz="900" dirty="0">
                <a:latin typeface="Times New Roman"/>
                <a:cs typeface="Times New Roman"/>
              </a:rPr>
              <a:t>the </a:t>
            </a:r>
            <a:r>
              <a:rPr sz="900" spc="-5" dirty="0">
                <a:latin typeface="Times New Roman"/>
                <a:cs typeface="Times New Roman"/>
              </a:rPr>
              <a:t>strategy </a:t>
            </a:r>
            <a:r>
              <a:rPr sz="900" spc="-10" dirty="0">
                <a:latin typeface="Times New Roman"/>
                <a:cs typeface="Times New Roman"/>
              </a:rPr>
              <a:t>summary </a:t>
            </a:r>
            <a:r>
              <a:rPr sz="900" dirty="0">
                <a:latin typeface="Times New Roman"/>
                <a:cs typeface="Times New Roman"/>
              </a:rPr>
              <a:t>contained in the Incident </a:t>
            </a:r>
            <a:r>
              <a:rPr sz="900" spc="-5" dirty="0">
                <a:latin typeface="Times New Roman"/>
                <a:cs typeface="Times New Roman"/>
              </a:rPr>
              <a:t>Strategic</a:t>
            </a:r>
            <a:r>
              <a:rPr sz="900" spc="-10" dirty="0">
                <a:latin typeface="Times New Roman"/>
                <a:cs typeface="Times New Roman"/>
              </a:rPr>
              <a:t> </a:t>
            </a:r>
            <a:r>
              <a:rPr sz="900" spc="10" dirty="0">
                <a:latin typeface="Times New Roman"/>
                <a:cs typeface="Times New Roman"/>
              </a:rPr>
              <a:t>Plan.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831341"/>
            <a:ext cx="10083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105"/>
              </a:spcBef>
              <a:buClr>
                <a:srgbClr val="AFB0B3"/>
              </a:buClr>
              <a:buFont typeface="Wingdings"/>
              <a:buChar char=""/>
              <a:tabLst>
                <a:tab pos="246379" algn="l"/>
              </a:tabLst>
            </a:pPr>
            <a:r>
              <a:rPr sz="2000" dirty="0">
                <a:latin typeface="Times New Roman"/>
                <a:cs typeface="Times New Roman"/>
              </a:rPr>
              <a:t>[</a:t>
            </a:r>
            <a:r>
              <a:rPr sz="2000" spc="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nse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t]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4817" y="0"/>
            <a:ext cx="24828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E80"/>
                </a:solidFill>
                <a:latin typeface="Times New Roman"/>
                <a:cs typeface="Times New Roman"/>
              </a:rPr>
              <a:t>Concept of</a:t>
            </a:r>
            <a:r>
              <a:rPr sz="2000" b="1" spc="-90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2E80"/>
                </a:solidFill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362711"/>
            <a:ext cx="8229600" cy="4079875"/>
          </a:xfrm>
          <a:custGeom>
            <a:avLst/>
            <a:gdLst/>
            <a:ahLst/>
            <a:cxnLst/>
            <a:rect l="l" t="t" r="r" b="b"/>
            <a:pathLst>
              <a:path w="8229600" h="4079875">
                <a:moveTo>
                  <a:pt x="0" y="4079748"/>
                </a:moveTo>
                <a:lnTo>
                  <a:pt x="8229600" y="4079748"/>
                </a:lnTo>
                <a:lnTo>
                  <a:pt x="8229600" y="0"/>
                </a:lnTo>
                <a:lnTo>
                  <a:pt x="0" y="0"/>
                </a:lnTo>
                <a:lnTo>
                  <a:pt x="0" y="4079748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0369" y="1833752"/>
            <a:ext cx="79013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Insert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a hazard </a:t>
            </a:r>
            <a:r>
              <a:rPr sz="2400" i="1" spc="-10" dirty="0">
                <a:solidFill>
                  <a:srgbClr val="FFFFFF"/>
                </a:solidFill>
                <a:latin typeface="Arial"/>
                <a:cs typeface="Arial"/>
              </a:rPr>
              <a:t>map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with geographic area polygons and  any other symbols or graphics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aids in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visualization 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the concept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operations and concept </a:t>
            </a:r>
            <a:r>
              <a:rPr sz="2400" i="1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400" i="1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24130"/>
            <a:ext cx="8291830" cy="4870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How to Use </a:t>
            </a:r>
            <a:r>
              <a:rPr sz="2000" b="1" spc="-5" dirty="0">
                <a:latin typeface="Times New Roman"/>
                <a:cs typeface="Times New Roman"/>
              </a:rPr>
              <a:t>This </a:t>
            </a:r>
            <a:r>
              <a:rPr sz="2000" b="1" dirty="0">
                <a:latin typeface="Times New Roman"/>
                <a:cs typeface="Times New Roman"/>
              </a:rPr>
              <a:t>Template – Incident Management &amp; Support</a:t>
            </a:r>
            <a:r>
              <a:rPr sz="2000" b="1" spc="-1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Coordination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b="1" i="1" dirty="0">
                <a:latin typeface="Times New Roman"/>
                <a:cs typeface="Times New Roman"/>
              </a:rPr>
              <a:t>(Remove </a:t>
            </a:r>
            <a:r>
              <a:rPr sz="1000" b="1" i="1" spc="-5" dirty="0">
                <a:latin typeface="Times New Roman"/>
                <a:cs typeface="Times New Roman"/>
              </a:rPr>
              <a:t>from distributed product)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695325"/>
            <a:ext cx="799147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The Federal Incident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Approach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should be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developed at the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Incident Management and Incident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Support</a:t>
            </a:r>
            <a:r>
              <a:rPr sz="1200" b="1" spc="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Levels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concurrently, but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must be</a:t>
            </a:r>
            <a:r>
              <a:rPr sz="1200" b="1" spc="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synchronized.</a:t>
            </a:r>
            <a:endParaRPr sz="1200">
              <a:latin typeface="Arial"/>
              <a:cs typeface="Arial"/>
            </a:endParaRPr>
          </a:p>
          <a:p>
            <a:pPr marL="245745" marR="27305" indent="-233045" algn="just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6379" algn="l"/>
              </a:tabLst>
            </a:pPr>
            <a:r>
              <a:rPr sz="12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Problem Framing: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During problem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framing, 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planners review existing assumptions and adapt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them  to the specifics of the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incident. Incident Management planners validate or invalidate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those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assumptions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to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generate 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facts.</a:t>
            </a:r>
            <a:endParaRPr sz="1200">
              <a:latin typeface="Arial"/>
              <a:cs typeface="Arial"/>
            </a:endParaRPr>
          </a:p>
          <a:p>
            <a:pPr marL="245745" marR="194310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Lines of Effort: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 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Planners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identify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anticipated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Lines of Effort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across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entire incident area (i.e., 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multiple states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and regions).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Management planners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identify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anticipated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Lines of Effort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within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1200" spc="-1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specific 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geographic area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to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which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they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are</a:t>
            </a:r>
            <a:r>
              <a:rPr sz="1200" spc="-8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assigned.</a:t>
            </a:r>
            <a:endParaRPr sz="1200">
              <a:latin typeface="Arial"/>
              <a:cs typeface="Arial"/>
            </a:endParaRPr>
          </a:p>
          <a:p>
            <a:pPr marL="245745" marR="5080" indent="-233045" algn="just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6379" algn="l"/>
              </a:tabLst>
            </a:pPr>
            <a:r>
              <a:rPr sz="1200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Concept of </a:t>
            </a:r>
            <a:r>
              <a:rPr sz="12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Logistics </a:t>
            </a:r>
            <a:r>
              <a:rPr sz="1200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Support: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 Incident Support planners design the regional or national concept of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logistics</a:t>
            </a:r>
            <a:r>
              <a:rPr sz="1200" spc="-2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support 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(e.g.,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Bases). 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Management planners design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the incident-level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concept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logistics support  (e.g., Federal Staging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Areas, Initial Operating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Facilities,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Joint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Field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Offices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and Area Field</a:t>
            </a:r>
            <a:r>
              <a:rPr sz="1200" spc="-1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Offices)</a:t>
            </a:r>
            <a:endParaRPr sz="1200">
              <a:latin typeface="Arial"/>
              <a:cs typeface="Arial"/>
            </a:endParaRPr>
          </a:p>
          <a:p>
            <a:pPr marL="245745" marR="341630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Areas </a:t>
            </a:r>
            <a:r>
              <a:rPr sz="1200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of </a:t>
            </a:r>
            <a:r>
              <a:rPr sz="12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Operations: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planners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inform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priorities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 effort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and priorities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resource  allocation and adjudication across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multiple states.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Incident Management planners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inform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priorities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 effort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and  priorities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support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resource allocation and adjudication within a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specific</a:t>
            </a:r>
            <a:r>
              <a:rPr sz="1200" spc="-18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state.</a:t>
            </a:r>
            <a:endParaRPr sz="1200">
              <a:latin typeface="Arial"/>
              <a:cs typeface="Arial"/>
            </a:endParaRPr>
          </a:p>
          <a:p>
            <a:pPr marL="245745" marR="83185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Senior Leader </a:t>
            </a:r>
            <a:r>
              <a:rPr sz="1200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Arial"/>
                <a:cs typeface="Arial"/>
              </a:rPr>
              <a:t>Decisions: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Incident Support planners present decisions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Regional and National Leadership  regarding early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phase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resource activation and mobilization based on assumptions.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Incident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Management planners  present decisions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to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Unified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Coordination Group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resource activation and mobilization once operational  control has transitioned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to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1200" spc="-8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incident-level.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6422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Intermediate</a:t>
            </a:r>
            <a:r>
              <a:rPr sz="2000" b="1" spc="-10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Objectives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79856"/>
            <a:ext cx="8413750" cy="321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Describe the </a:t>
            </a:r>
            <a:r>
              <a:rPr sz="900" spc="-5" dirty="0">
                <a:latin typeface="Arial"/>
                <a:cs typeface="Arial"/>
              </a:rPr>
              <a:t>objectives </a:t>
            </a:r>
            <a:r>
              <a:rPr sz="900" dirty="0">
                <a:latin typeface="Arial"/>
                <a:cs typeface="Arial"/>
              </a:rPr>
              <a:t>(i.e., milestones) for </a:t>
            </a:r>
            <a:r>
              <a:rPr sz="900" spc="-5" dirty="0">
                <a:latin typeface="Arial"/>
                <a:cs typeface="Arial"/>
              </a:rPr>
              <a:t>achieving </a:t>
            </a:r>
            <a:r>
              <a:rPr sz="900" dirty="0">
                <a:latin typeface="Arial"/>
                <a:cs typeface="Arial"/>
              </a:rPr>
              <a:t>the </a:t>
            </a:r>
            <a:r>
              <a:rPr sz="900" spc="-5" dirty="0">
                <a:latin typeface="Arial"/>
                <a:cs typeface="Arial"/>
              </a:rPr>
              <a:t>end </a:t>
            </a:r>
            <a:r>
              <a:rPr sz="900" dirty="0">
                <a:latin typeface="Arial"/>
                <a:cs typeface="Arial"/>
              </a:rPr>
              <a:t>state. </a:t>
            </a:r>
            <a:r>
              <a:rPr sz="900" spc="-10" dirty="0">
                <a:latin typeface="Arial"/>
                <a:cs typeface="Arial"/>
              </a:rPr>
              <a:t>May </a:t>
            </a:r>
            <a:r>
              <a:rPr sz="900" spc="-5" dirty="0">
                <a:latin typeface="Arial"/>
                <a:cs typeface="Arial"/>
              </a:rPr>
              <a:t>be derived </a:t>
            </a:r>
            <a:r>
              <a:rPr sz="900" dirty="0">
                <a:latin typeface="Arial"/>
                <a:cs typeface="Arial"/>
              </a:rPr>
              <a:t>from the Incident Strategic </a:t>
            </a:r>
            <a:r>
              <a:rPr sz="900" spc="-5" dirty="0">
                <a:latin typeface="Arial"/>
                <a:cs typeface="Arial"/>
              </a:rPr>
              <a:t>Plan or </a:t>
            </a:r>
            <a:r>
              <a:rPr sz="900" spc="15" dirty="0">
                <a:latin typeface="Arial"/>
                <a:cs typeface="Arial"/>
              </a:rPr>
              <a:t>from </a:t>
            </a:r>
            <a:r>
              <a:rPr sz="900" dirty="0">
                <a:latin typeface="Arial"/>
                <a:cs typeface="Arial"/>
              </a:rPr>
              <a:t>deliberate plan key decisions. Objectives  </a:t>
            </a:r>
            <a:r>
              <a:rPr sz="900" spc="-5" dirty="0">
                <a:latin typeface="Arial"/>
                <a:cs typeface="Arial"/>
              </a:rPr>
              <a:t>will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be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inserted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sequentially</a:t>
            </a:r>
            <a:r>
              <a:rPr sz="900" spc="-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in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 ICS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Form</a:t>
            </a:r>
            <a:r>
              <a:rPr sz="900" spc="-5" dirty="0">
                <a:latin typeface="Arial"/>
                <a:cs typeface="Arial"/>
              </a:rPr>
              <a:t> 202.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Objective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numbering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should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follow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Incident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Action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Planning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Guide.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810894"/>
          <a:ext cx="8827770" cy="2453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2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28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Objective</a:t>
                      </a:r>
                      <a:r>
                        <a:rPr sz="9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810" marB="0" vert="vert27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Intermediate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Objective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68910" marR="159385" indent="-1905" algn="ctr">
                        <a:lnSpc>
                          <a:spcPct val="107200"/>
                        </a:lnSpc>
                        <a:spcBef>
                          <a:spcPts val="805"/>
                        </a:spcBef>
                      </a:pPr>
                      <a:r>
                        <a:rPr sz="9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nticipated  Completion 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223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3505" marR="95250" algn="ctr">
                        <a:lnSpc>
                          <a:spcPts val="116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Method for</a:t>
                      </a:r>
                      <a:r>
                        <a:rPr sz="900" b="1" spc="-1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Measuring  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Success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(i.e., metrics</a:t>
                      </a:r>
                      <a:r>
                        <a:rPr sz="9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narrative)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7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6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7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6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7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16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8867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Responsibilities </a:t>
            </a:r>
            <a:r>
              <a:rPr sz="2000" b="1" dirty="0">
                <a:latin typeface="Times New Roman"/>
                <a:cs typeface="Times New Roman"/>
              </a:rPr>
              <a:t>and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Tasks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79856"/>
            <a:ext cx="8075295" cy="321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Includes </a:t>
            </a:r>
            <a:r>
              <a:rPr sz="900" spc="-5" dirty="0">
                <a:latin typeface="Arial"/>
                <a:cs typeface="Arial"/>
              </a:rPr>
              <a:t>responsibilities </a:t>
            </a:r>
            <a:r>
              <a:rPr sz="900" dirty="0">
                <a:latin typeface="Arial"/>
                <a:cs typeface="Arial"/>
              </a:rPr>
              <a:t>for implementing the strategy </a:t>
            </a:r>
            <a:r>
              <a:rPr sz="900" spc="-5" dirty="0">
                <a:latin typeface="Arial"/>
                <a:cs typeface="Arial"/>
              </a:rPr>
              <a:t>as well as </a:t>
            </a:r>
            <a:r>
              <a:rPr sz="900" dirty="0">
                <a:latin typeface="Arial"/>
                <a:cs typeface="Arial"/>
              </a:rPr>
              <a:t>for collaboration </a:t>
            </a:r>
            <a:r>
              <a:rPr sz="900" spc="-5" dirty="0">
                <a:latin typeface="Arial"/>
                <a:cs typeface="Arial"/>
              </a:rPr>
              <a:t>with other </a:t>
            </a:r>
            <a:r>
              <a:rPr sz="900" dirty="0">
                <a:latin typeface="Arial"/>
                <a:cs typeface="Arial"/>
              </a:rPr>
              <a:t>entities. </a:t>
            </a:r>
            <a:r>
              <a:rPr sz="900" spc="-10" dirty="0">
                <a:latin typeface="Arial"/>
                <a:cs typeface="Arial"/>
              </a:rPr>
              <a:t>May </a:t>
            </a:r>
            <a:r>
              <a:rPr sz="900" spc="-5" dirty="0">
                <a:latin typeface="Arial"/>
                <a:cs typeface="Arial"/>
              </a:rPr>
              <a:t>require a </a:t>
            </a:r>
            <a:r>
              <a:rPr sz="900" dirty="0">
                <a:latin typeface="Arial"/>
                <a:cs typeface="Arial"/>
              </a:rPr>
              <a:t>synchronization matrix to capture and cross-  reference details. </a:t>
            </a:r>
            <a:r>
              <a:rPr sz="900" spc="-10" dirty="0">
                <a:latin typeface="Arial"/>
                <a:cs typeface="Arial"/>
              </a:rPr>
              <a:t>May </a:t>
            </a:r>
            <a:r>
              <a:rPr sz="900" spc="-5" dirty="0">
                <a:latin typeface="Arial"/>
                <a:cs typeface="Arial"/>
              </a:rPr>
              <a:t>be derived </a:t>
            </a:r>
            <a:r>
              <a:rPr sz="900" dirty="0">
                <a:latin typeface="Arial"/>
                <a:cs typeface="Arial"/>
              </a:rPr>
              <a:t>from </a:t>
            </a:r>
            <a:r>
              <a:rPr sz="900" spc="-5" dirty="0">
                <a:latin typeface="Arial"/>
                <a:cs typeface="Arial"/>
              </a:rPr>
              <a:t>deliberate plan </a:t>
            </a:r>
            <a:r>
              <a:rPr sz="900" dirty="0">
                <a:latin typeface="Arial"/>
                <a:cs typeface="Arial"/>
              </a:rPr>
              <a:t>task </a:t>
            </a:r>
            <a:r>
              <a:rPr sz="900" spc="-5" dirty="0">
                <a:latin typeface="Arial"/>
                <a:cs typeface="Arial"/>
              </a:rPr>
              <a:t>and responsibilities. </a:t>
            </a:r>
            <a:r>
              <a:rPr sz="900" dirty="0">
                <a:latin typeface="Arial"/>
                <a:cs typeface="Arial"/>
              </a:rPr>
              <a:t>Tasks should translate to </a:t>
            </a:r>
            <a:r>
              <a:rPr sz="900" spc="-5" dirty="0">
                <a:latin typeface="Arial"/>
                <a:cs typeface="Arial"/>
              </a:rPr>
              <a:t>work </a:t>
            </a:r>
            <a:r>
              <a:rPr sz="900" dirty="0">
                <a:latin typeface="Arial"/>
                <a:cs typeface="Arial"/>
              </a:rPr>
              <a:t>assignments </a:t>
            </a:r>
            <a:r>
              <a:rPr sz="900" spc="-5" dirty="0">
                <a:latin typeface="Arial"/>
                <a:cs typeface="Arial"/>
              </a:rPr>
              <a:t>in </a:t>
            </a:r>
            <a:r>
              <a:rPr sz="900" dirty="0">
                <a:latin typeface="Arial"/>
                <a:cs typeface="Arial"/>
              </a:rPr>
              <a:t>the ICS Form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215.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555" y="732129"/>
          <a:ext cx="8827770" cy="2298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9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161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Agency/Organizational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Component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Responsibilities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985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Tasks/Work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Assignments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4053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Task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Synchronization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7162" y="438162"/>
          <a:ext cx="8827770" cy="2430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5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5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9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949"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Agency/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Organizational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Component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Phase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Phase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Phase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Phase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[X]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Phase Starts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[Starting</a:t>
                      </a:r>
                      <a:r>
                        <a:rPr sz="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Condition/Time]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Phase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Ends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[Ending</a:t>
                      </a:r>
                      <a:r>
                        <a:rPr sz="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Condition/Time]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[Agency/ESF]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085">
                        <a:lnSpc>
                          <a:spcPct val="100000"/>
                        </a:lnSpc>
                        <a:spcBef>
                          <a:spcPts val="330"/>
                        </a:spcBef>
                        <a:buFont typeface="Arial"/>
                        <a:buChar char="•"/>
                        <a:tabLst>
                          <a:tab pos="263525" algn="l"/>
                          <a:tab pos="26416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[Task/Work</a:t>
                      </a:r>
                      <a:r>
                        <a:rPr sz="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Assignment]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0"/>
            <a:ext cx="26511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Senior Leader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Decisions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392048"/>
            <a:ext cx="829055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Arial"/>
                <a:cs typeface="Arial"/>
              </a:rPr>
              <a:t>Identify decision </a:t>
            </a:r>
            <a:r>
              <a:rPr sz="900" spc="-5" dirty="0">
                <a:latin typeface="Arial"/>
                <a:cs typeface="Arial"/>
              </a:rPr>
              <a:t>points </a:t>
            </a:r>
            <a:r>
              <a:rPr sz="900" dirty="0">
                <a:latin typeface="Arial"/>
                <a:cs typeface="Arial"/>
              </a:rPr>
              <a:t>for senior </a:t>
            </a:r>
            <a:r>
              <a:rPr sz="900" spc="-5" dirty="0">
                <a:latin typeface="Arial"/>
                <a:cs typeface="Arial"/>
              </a:rPr>
              <a:t>leaders and </a:t>
            </a:r>
            <a:r>
              <a:rPr sz="900" dirty="0">
                <a:latin typeface="Arial"/>
                <a:cs typeface="Arial"/>
              </a:rPr>
              <a:t>the information </a:t>
            </a:r>
            <a:r>
              <a:rPr sz="900" spc="-5" dirty="0">
                <a:latin typeface="Arial"/>
                <a:cs typeface="Arial"/>
              </a:rPr>
              <a:t>required </a:t>
            </a:r>
            <a:r>
              <a:rPr sz="900" dirty="0">
                <a:latin typeface="Arial"/>
                <a:cs typeface="Arial"/>
              </a:rPr>
              <a:t>to make the decision. </a:t>
            </a:r>
            <a:r>
              <a:rPr sz="900" spc="-10" dirty="0">
                <a:latin typeface="Arial"/>
                <a:cs typeface="Arial"/>
              </a:rPr>
              <a:t>May </a:t>
            </a:r>
            <a:r>
              <a:rPr sz="900" spc="-5" dirty="0">
                <a:latin typeface="Arial"/>
                <a:cs typeface="Arial"/>
              </a:rPr>
              <a:t>be derived </a:t>
            </a:r>
            <a:r>
              <a:rPr sz="900" dirty="0">
                <a:latin typeface="Arial"/>
                <a:cs typeface="Arial"/>
              </a:rPr>
              <a:t>from </a:t>
            </a:r>
            <a:r>
              <a:rPr sz="900" spc="-5" dirty="0">
                <a:latin typeface="Arial"/>
                <a:cs typeface="Arial"/>
              </a:rPr>
              <a:t>deliberate </a:t>
            </a:r>
            <a:r>
              <a:rPr sz="900" dirty="0">
                <a:latin typeface="Arial"/>
                <a:cs typeface="Arial"/>
              </a:rPr>
              <a:t>plan Essential Elements of</a:t>
            </a:r>
            <a:r>
              <a:rPr sz="900" spc="-1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Information.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8750" y="590550"/>
          <a:ext cx="8845550" cy="2392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Decisions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34035" marR="222250" indent="-3048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Essential Elements</a:t>
                      </a:r>
                      <a:r>
                        <a:rPr sz="10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 Information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304800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ia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Conditio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Risk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Follow-On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Actions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36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Order additional generators</a:t>
                      </a:r>
                      <a:r>
                        <a:rPr sz="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–or-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discontinue</a:t>
                      </a:r>
                      <a:r>
                        <a:rPr sz="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acquisition</a:t>
                      </a:r>
                      <a:r>
                        <a:rPr sz="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activities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10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Generator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Supply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Projected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supply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exceeds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demand</a:t>
                      </a:r>
                      <a:r>
                        <a:rPr sz="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+45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days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075" marR="24257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spc="-10" dirty="0">
                          <a:latin typeface="Times New Roman"/>
                          <a:cs typeface="Times New Roman"/>
                        </a:rPr>
                        <a:t>Delays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due 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available generators  CONUS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(DLA/FEMA/GSA/NGB)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 marR="212725">
                        <a:lnSpc>
                          <a:spcPct val="150000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Retrograde of additional assets 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Growing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maintenance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requirements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 marR="19748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Failure of non-federal generators  require additional federal</a:t>
                      </a:r>
                      <a:r>
                        <a:rPr sz="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generators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for additional</a:t>
                      </a:r>
                      <a:r>
                        <a:rPr sz="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assets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EXAMPLE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Notify Resource Management</a:t>
                      </a:r>
                      <a:r>
                        <a:rPr sz="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Group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to discontinue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Order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#4</a:t>
                      </a:r>
                      <a:r>
                        <a:rPr sz="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RFIs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86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[Decisions]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353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[Criteria/Conditions for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decision]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1686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[Risk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associated with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making</a:t>
                      </a:r>
                      <a:r>
                        <a:rPr sz="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the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decision]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714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[Actions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that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will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taken once  decision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made]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1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99214" y="937326"/>
            <a:ext cx="6518107" cy="2442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644646" y="3134613"/>
            <a:ext cx="185356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0710" marR="5080" indent="-58864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Contact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Information:  [Name]</a:t>
            </a:r>
            <a:endParaRPr sz="1600">
              <a:latin typeface="Arial"/>
              <a:cs typeface="Arial"/>
            </a:endParaRPr>
          </a:p>
          <a:p>
            <a:pPr marL="189230" marR="179705" indent="48895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[Title]  [Email Address]  [Phone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Number]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0350" y="2217496"/>
            <a:ext cx="32385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Backup</a:t>
            </a:r>
            <a:r>
              <a:rPr spc="-100" dirty="0"/>
              <a:t> </a:t>
            </a:r>
            <a:r>
              <a:rPr dirty="0"/>
              <a:t>Slides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46056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Purpose of the Federal Incident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Approach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617600"/>
            <a:ext cx="7768590" cy="3488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33333"/>
                </a:solidFill>
                <a:latin typeface="Times New Roman"/>
                <a:cs typeface="Times New Roman"/>
              </a:rPr>
              <a:t>Provide incident personnel at all echelons </a:t>
            </a:r>
            <a:r>
              <a:rPr sz="1600" b="1" dirty="0">
                <a:solidFill>
                  <a:srgbClr val="333333"/>
                </a:solidFill>
                <a:latin typeface="Times New Roman"/>
                <a:cs typeface="Times New Roman"/>
              </a:rPr>
              <a:t>with </a:t>
            </a:r>
            <a:r>
              <a:rPr sz="1600" b="1" spc="-5" dirty="0">
                <a:solidFill>
                  <a:srgbClr val="333333"/>
                </a:solidFill>
                <a:latin typeface="Times New Roman"/>
                <a:cs typeface="Times New Roman"/>
              </a:rPr>
              <a:t>a clear picture</a:t>
            </a:r>
            <a:r>
              <a:rPr sz="1600" b="1" spc="1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333333"/>
                </a:solidFill>
                <a:latin typeface="Times New Roman"/>
                <a:cs typeface="Times New Roman"/>
              </a:rPr>
              <a:t>of:</a:t>
            </a:r>
            <a:endParaRPr sz="16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15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latin typeface="Times New Roman"/>
                <a:cs typeface="Times New Roman"/>
              </a:rPr>
              <a:t>Strategic Approach to Incident </a:t>
            </a:r>
            <a:r>
              <a:rPr sz="1600" spc="-10" dirty="0">
                <a:latin typeface="Times New Roman"/>
                <a:cs typeface="Times New Roman"/>
              </a:rPr>
              <a:t>Management </a:t>
            </a:r>
            <a:r>
              <a:rPr sz="1600" spc="-5" dirty="0">
                <a:latin typeface="Times New Roman"/>
                <a:cs typeface="Times New Roman"/>
              </a:rPr>
              <a:t>and Incident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Support</a:t>
            </a:r>
            <a:endParaRPr sz="16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1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Lines of Effort to achieve Lifeline Stabilization and Unified Recovery</a:t>
            </a:r>
            <a:r>
              <a:rPr sz="1600" spc="19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Outcomes</a:t>
            </a:r>
            <a:endParaRPr sz="16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15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The Concept of Logistics</a:t>
            </a:r>
            <a:r>
              <a:rPr sz="1600" spc="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333333"/>
                </a:solidFill>
                <a:latin typeface="Times New Roman"/>
                <a:cs typeface="Times New Roman"/>
              </a:rPr>
              <a:t>Support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1600" b="1" spc="-5" dirty="0">
                <a:solidFill>
                  <a:srgbClr val="333333"/>
                </a:solidFill>
                <a:latin typeface="Times New Roman"/>
                <a:cs typeface="Times New Roman"/>
              </a:rPr>
              <a:t>To provide guidance and</a:t>
            </a:r>
            <a:r>
              <a:rPr sz="1600" b="1" spc="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inform:</a:t>
            </a:r>
            <a:endParaRPr sz="16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1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Incident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Management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and Incident Support resource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deployment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and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employment</a:t>
            </a:r>
            <a:r>
              <a:rPr sz="1600" spc="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decisions</a:t>
            </a:r>
            <a:endParaRPr sz="1600">
              <a:latin typeface="Times New Roman"/>
              <a:cs typeface="Times New Roman"/>
            </a:endParaRPr>
          </a:p>
          <a:p>
            <a:pPr marL="245745">
              <a:lnSpc>
                <a:spcPct val="100000"/>
              </a:lnSpc>
            </a:pP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(contracts, RRFs, Mission Assignments and FEMA personnel</a:t>
            </a:r>
            <a:r>
              <a:rPr sz="1600" spc="1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requests)</a:t>
            </a:r>
            <a:endParaRPr sz="1600">
              <a:latin typeface="Times New Roman"/>
              <a:cs typeface="Times New Roman"/>
            </a:endParaRPr>
          </a:p>
          <a:p>
            <a:pPr marL="245745" marR="381635" indent="-233045">
              <a:lnSpc>
                <a:spcPct val="100000"/>
              </a:lnSpc>
              <a:spcBef>
                <a:spcPts val="115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Establishment of Incident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Management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Task Forces and Incident Support Crisis Action  Planning </a:t>
            </a:r>
            <a:r>
              <a:rPr sz="1600" spc="-15" dirty="0">
                <a:solidFill>
                  <a:srgbClr val="333333"/>
                </a:solidFill>
                <a:latin typeface="Times New Roman"/>
                <a:cs typeface="Times New Roman"/>
              </a:rPr>
              <a:t>Teams</a:t>
            </a:r>
            <a:endParaRPr sz="16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115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Development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of Incident </a:t>
            </a:r>
            <a:r>
              <a:rPr sz="1600" spc="-10" dirty="0">
                <a:solidFill>
                  <a:srgbClr val="333333"/>
                </a:solidFill>
                <a:latin typeface="Times New Roman"/>
                <a:cs typeface="Times New Roman"/>
              </a:rPr>
              <a:t>Management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objectives (ICS Form</a:t>
            </a:r>
            <a:r>
              <a:rPr sz="1600" spc="2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Times New Roman"/>
                <a:cs typeface="Times New Roman"/>
              </a:rPr>
              <a:t>202)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517" y="106325"/>
            <a:ext cx="3271520" cy="281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85"/>
              </a:lnSpc>
            </a:pP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Lifeline </a:t>
            </a:r>
            <a:r>
              <a:rPr sz="2000" spc="-5" dirty="0">
                <a:solidFill>
                  <a:srgbClr val="002E80"/>
                </a:solidFill>
                <a:latin typeface="Times New Roman"/>
                <a:cs typeface="Times New Roman"/>
              </a:rPr>
              <a:t>Stabilization </a:t>
            </a: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Problem</a:t>
            </a:r>
            <a:r>
              <a:rPr sz="2000" spc="-135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78723" y="106325"/>
            <a:ext cx="506730" cy="281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85"/>
              </a:lnSpc>
            </a:pP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ra</a:t>
            </a:r>
            <a:r>
              <a:rPr sz="2000" spc="-25" dirty="0">
                <a:solidFill>
                  <a:srgbClr val="002E80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68267" y="824841"/>
            <a:ext cx="2918333" cy="25110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703" y="1396"/>
          <a:ext cx="9143365" cy="3767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6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7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6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Lifeline Stabilization Problem</a:t>
                      </a:r>
                      <a:r>
                        <a:rPr sz="800" b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Frame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762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marL="9645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[Current State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Anticipated</a:t>
                      </a:r>
                      <a:r>
                        <a:rPr sz="8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Impacts]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Incident</a:t>
                      </a:r>
                      <a:r>
                        <a:rPr sz="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Stabilized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Active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Federal Lines of</a:t>
                      </a:r>
                      <a:r>
                        <a:rPr sz="800" b="1" spc="-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Effort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375F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Safety &amp;</a:t>
                      </a:r>
                      <a:r>
                        <a:rPr sz="800" b="1" u="sng" spc="-4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Security: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731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Safety &amp; Security: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Communities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no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longer isolated. Re-entry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allowed.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Threats 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life safety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diminished.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Landslide threat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no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longer existing. Federal assets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no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longer required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conduct rescues.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All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mandatory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evacuations</a:t>
                      </a:r>
                      <a:r>
                        <a:rPr sz="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lifted.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Safety &amp;</a:t>
                      </a:r>
                      <a:r>
                        <a:rPr sz="800" b="1" u="sng" spc="-4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Security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Food,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Water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8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Shelter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498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Food, 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Water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&amp; Shelter: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Grocery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stores accessible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open with limited  operations. Congregate shelters closed. Public water utility restored with  potable water </a:t>
                      </a:r>
                      <a:r>
                        <a:rPr sz="800" i="1" spc="-5" dirty="0">
                          <a:latin typeface="Times New Roman"/>
                          <a:cs typeface="Times New Roman"/>
                        </a:rPr>
                        <a:t>(Does </a:t>
                      </a:r>
                      <a:r>
                        <a:rPr sz="800" i="1" dirty="0">
                          <a:latin typeface="Times New Roman"/>
                          <a:cs typeface="Times New Roman"/>
                        </a:rPr>
                        <a:t>not include private water systems).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Non-congregate  sheltering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temporary home repair programs</a:t>
                      </a:r>
                      <a:r>
                        <a:rPr sz="8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implemented.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Food,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Water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8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Shelter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6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Health &amp;</a:t>
                      </a:r>
                      <a:r>
                        <a:rPr sz="8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Medical: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47320" algn="just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Health &amp; Medical: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Hospitals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healthcare facilities have sustainable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power 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potable water systems.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EMS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service capable of responding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emergencies  organically. Environmental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public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health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impacts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fully</a:t>
                      </a:r>
                      <a:r>
                        <a:rPr sz="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understood.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Health &amp;</a:t>
                      </a:r>
                      <a:r>
                        <a:rPr sz="8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Medical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Energy (Power &amp;</a:t>
                      </a:r>
                      <a:r>
                        <a:rPr sz="800" b="1" u="sng" spc="-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Fuel):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536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Energy (Power &amp; Fuel):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Critical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facilities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operational for life-saving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life-sustaining activities.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Fuel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distribution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available for responder vehicles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spot generation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at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critical facilities. Commercial fuel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stations</a:t>
                      </a:r>
                      <a:r>
                        <a:rPr sz="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operational.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800" dirty="0">
                          <a:latin typeface="Times New Roman"/>
                          <a:cs typeface="Times New Roman"/>
                        </a:rPr>
                        <a:t>Stable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power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at distribution sites and</a:t>
                      </a:r>
                      <a:r>
                        <a:rPr sz="8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substations.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Energy (Power &amp;</a:t>
                      </a:r>
                      <a:r>
                        <a:rPr sz="800" b="1" u="sng" spc="-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Fuel)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Communications: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111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Communications: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Communications capabilities have sustainable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power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 are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dewatered. Commercial communications service reestablished.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911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services  available.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Communications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Transportation: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070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Transportation: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Multimodal routes (air, rail, road, port) clear of debris,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thus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enabling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access,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or alternative routes available for emergency</a:t>
                      </a:r>
                      <a:r>
                        <a:rPr sz="8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services.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Transportation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Hazardous</a:t>
                      </a:r>
                      <a:r>
                        <a:rPr sz="8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Materials: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17500" algn="just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Hazardous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Materials: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Wastewater issues identified with augmentation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in  place 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meet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repair 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restoration requirements. Oil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hazmat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releases  identified; responsible parties</a:t>
                      </a:r>
                      <a:r>
                        <a:rPr sz="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engaged.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Hazardous</a:t>
                      </a:r>
                      <a:r>
                        <a:rPr sz="8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Materials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160" algn="l"/>
                          <a:tab pos="264795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517" y="106325"/>
            <a:ext cx="3193415" cy="281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85"/>
              </a:lnSpc>
            </a:pP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Unified Recovery </a:t>
            </a:r>
            <a:r>
              <a:rPr sz="2000" spc="-5" dirty="0">
                <a:solidFill>
                  <a:srgbClr val="002E80"/>
                </a:solidFill>
                <a:latin typeface="Times New Roman"/>
                <a:cs typeface="Times New Roman"/>
              </a:rPr>
              <a:t>Outcomes</a:t>
            </a:r>
            <a:r>
              <a:rPr sz="2000" spc="-105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Pr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01060" y="106325"/>
            <a:ext cx="1342390" cy="281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85"/>
              </a:lnSpc>
            </a:pPr>
            <a:r>
              <a:rPr sz="2000" dirty="0">
                <a:solidFill>
                  <a:srgbClr val="002E80"/>
                </a:solidFill>
                <a:latin typeface="Times New Roman"/>
                <a:cs typeface="Times New Roman"/>
              </a:rPr>
              <a:t>oblem</a:t>
            </a:r>
            <a:r>
              <a:rPr sz="2000" spc="-125" dirty="0">
                <a:solidFill>
                  <a:srgbClr val="002E8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2E80"/>
                </a:solidFill>
                <a:latin typeface="Times New Roman"/>
                <a:cs typeface="Times New Roman"/>
              </a:rPr>
              <a:t>Frame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72840" y="824841"/>
            <a:ext cx="2913761" cy="25110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0" y="0"/>
          <a:ext cx="9156700" cy="2976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7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Unified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Recovery Outcomes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Problem</a:t>
                      </a:r>
                      <a:r>
                        <a:rPr sz="800" b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Frame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8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11290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Unified 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Recovery</a:t>
                      </a:r>
                      <a:r>
                        <a:rPr sz="8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Outcome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5956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Active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Lines of</a:t>
                      </a:r>
                      <a:r>
                        <a:rPr sz="8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Effort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375F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Housing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Housing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All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survivors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accessible permanent housing. Future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 to housing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reduced.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Housing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74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Health &amp; Social</a:t>
                      </a:r>
                      <a:r>
                        <a:rPr sz="8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Services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971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Health &amp; Social Services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 Sustainable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health, disability,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Social Service  systems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place.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Health &amp; Social</a:t>
                      </a:r>
                      <a:r>
                        <a:rPr sz="8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Services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Infrastructure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731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Infrastructure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: Necessary infrastructure systems restored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more resilient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future</a:t>
                      </a:r>
                      <a:r>
                        <a:rPr sz="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Infrastructure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Economic</a:t>
                      </a:r>
                      <a:r>
                        <a:rPr sz="8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Recovery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850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Economic Recovery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: Impacted economy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has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recovered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is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more sustainable 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resilient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future</a:t>
                      </a:r>
                      <a:r>
                        <a:rPr sz="8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Economic</a:t>
                      </a:r>
                      <a:r>
                        <a:rPr sz="800" b="1" u="sng" spc="-6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Recovery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Natural </a:t>
                      </a:r>
                      <a:r>
                        <a:rPr sz="800" b="1" u="sng" spc="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Cultural</a:t>
                      </a:r>
                      <a:r>
                        <a:rPr sz="800" b="1" u="sng" spc="-5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Resources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:.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dirty="0">
                          <a:latin typeface="Times New Roman"/>
                          <a:cs typeface="Times New Roman"/>
                        </a:rPr>
                        <a:t>Natural</a:t>
                      </a:r>
                      <a:r>
                        <a:rPr sz="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spc="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Cultural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Resources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Natural</a:t>
                      </a:r>
                      <a:r>
                        <a:rPr sz="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cultural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resources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restored</a:t>
                      </a:r>
                      <a:r>
                        <a:rPr sz="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preserved,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future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 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environment</a:t>
                      </a:r>
                      <a:r>
                        <a:rPr sz="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reduced.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Natural </a:t>
                      </a:r>
                      <a:r>
                        <a:rPr sz="800" b="1" u="sng" spc="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Cultural</a:t>
                      </a:r>
                      <a:r>
                        <a:rPr sz="8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Resources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Community</a:t>
                      </a:r>
                      <a:r>
                        <a:rPr sz="800" b="1" u="sng" spc="1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Resilience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9271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spc="-10" dirty="0">
                          <a:latin typeface="Times New Roman"/>
                          <a:cs typeface="Times New Roman"/>
                        </a:rPr>
                        <a:t>Community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Resilience: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Community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able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design, plan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execute inclusive  recovery solutions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reduce current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future</a:t>
                      </a:r>
                      <a:r>
                        <a:rPr sz="800" spc="-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8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Community</a:t>
                      </a:r>
                      <a:r>
                        <a:rPr sz="800" b="1" u="sng" spc="1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Resilience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Community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Planning &amp; Capacity</a:t>
                      </a:r>
                      <a:r>
                        <a:rPr sz="8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Building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597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spc="-10" dirty="0">
                          <a:latin typeface="Times New Roman"/>
                          <a:cs typeface="Times New Roman"/>
                        </a:rPr>
                        <a:t>Community </a:t>
                      </a:r>
                      <a:r>
                        <a:rPr sz="800" b="1" dirty="0">
                          <a:latin typeface="Times New Roman"/>
                          <a:cs typeface="Times New Roman"/>
                        </a:rPr>
                        <a:t>Planning &amp; Capacity Building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: Community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able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lead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  manage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its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 own</a:t>
                      </a:r>
                      <a:r>
                        <a:rPr sz="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recovery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reduce</a:t>
                      </a:r>
                      <a:r>
                        <a:rPr sz="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future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risk.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Community </a:t>
                      </a:r>
                      <a:r>
                        <a:rPr sz="8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Planning &amp; Capacity</a:t>
                      </a:r>
                      <a:r>
                        <a:rPr sz="8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Building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4795" indent="-17208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264795" algn="l"/>
                          <a:tab pos="265430" algn="l"/>
                        </a:tabLst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817" y="65913"/>
            <a:ext cx="53568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Templated </a:t>
            </a:r>
            <a:r>
              <a:rPr sz="2000" b="1" spc="-5" dirty="0">
                <a:latin typeface="Times New Roman"/>
                <a:cs typeface="Times New Roman"/>
              </a:rPr>
              <a:t>Lines </a:t>
            </a:r>
            <a:r>
              <a:rPr sz="2000" b="1" dirty="0">
                <a:latin typeface="Times New Roman"/>
                <a:cs typeface="Times New Roman"/>
              </a:rPr>
              <a:t>of Effort </a:t>
            </a:r>
            <a:r>
              <a:rPr sz="1000" b="1" i="1" spc="-5" dirty="0">
                <a:latin typeface="Times New Roman"/>
                <a:cs typeface="Times New Roman"/>
              </a:rPr>
              <a:t>(To </a:t>
            </a:r>
            <a:r>
              <a:rPr sz="1000" b="1" i="1" dirty="0">
                <a:latin typeface="Times New Roman"/>
                <a:cs typeface="Times New Roman"/>
              </a:rPr>
              <a:t>be </a:t>
            </a:r>
            <a:r>
              <a:rPr sz="1000" b="1" i="1" spc="-5" dirty="0">
                <a:latin typeface="Times New Roman"/>
                <a:cs typeface="Times New Roman"/>
              </a:rPr>
              <a:t>revised based </a:t>
            </a:r>
            <a:r>
              <a:rPr sz="1000" b="1" i="1" dirty="0">
                <a:latin typeface="Times New Roman"/>
                <a:cs typeface="Times New Roman"/>
              </a:rPr>
              <a:t>on </a:t>
            </a:r>
            <a:r>
              <a:rPr sz="1000" b="1" i="1" spc="-5" dirty="0">
                <a:latin typeface="Times New Roman"/>
                <a:cs typeface="Times New Roman"/>
              </a:rPr>
              <a:t>All Hazards</a:t>
            </a:r>
            <a:r>
              <a:rPr sz="1000" b="1" i="1" spc="5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Planning)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542925"/>
            <a:ext cx="2840355" cy="137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745" indent="-233045">
              <a:lnSpc>
                <a:spcPct val="100000"/>
              </a:lnSpc>
              <a:spcBef>
                <a:spcPts val="100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Search and</a:t>
            </a:r>
            <a:r>
              <a:rPr sz="1200" spc="3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Rescue</a:t>
            </a:r>
            <a:endParaRPr sz="12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Congregate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&amp;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Non-Congregate</a:t>
            </a:r>
            <a:r>
              <a:rPr sz="1200" spc="7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Sheltering</a:t>
            </a:r>
            <a:endParaRPr sz="12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Medical Triage, Treatment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&amp;</a:t>
            </a:r>
            <a:r>
              <a:rPr sz="1200" spc="1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Transport</a:t>
            </a:r>
            <a:endParaRPr sz="12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Temporary Emergency</a:t>
            </a:r>
            <a:r>
              <a:rPr sz="1200" spc="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Power</a:t>
            </a:r>
            <a:endParaRPr sz="1200">
              <a:latin typeface="Times New Roman"/>
              <a:cs typeface="Times New Roman"/>
            </a:endParaRPr>
          </a:p>
          <a:p>
            <a:pPr marL="245745" indent="-233045">
              <a:lnSpc>
                <a:spcPct val="100000"/>
              </a:lnSpc>
              <a:spcBef>
                <a:spcPts val="865"/>
              </a:spcBef>
              <a:buClr>
                <a:srgbClr val="AFB0B3"/>
              </a:buClr>
              <a:buFont typeface="Wingdings"/>
              <a:buChar char=""/>
              <a:tabLst>
                <a:tab pos="245745" algn="l"/>
                <a:tab pos="246379" algn="l"/>
              </a:tabLst>
            </a:pP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Responder</a:t>
            </a:r>
            <a:r>
              <a:rPr sz="1200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Communications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6479" y="57150"/>
            <a:ext cx="4211320" cy="213360"/>
          </a:xfrm>
          <a:custGeom>
            <a:avLst/>
            <a:gdLst/>
            <a:ahLst/>
            <a:cxnLst/>
            <a:rect l="l" t="t" r="r" b="b"/>
            <a:pathLst>
              <a:path w="4211320" h="213360">
                <a:moveTo>
                  <a:pt x="0" y="213360"/>
                </a:moveTo>
                <a:lnTo>
                  <a:pt x="4211320" y="213360"/>
                </a:lnTo>
                <a:lnTo>
                  <a:pt x="421132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49359" y="96773"/>
            <a:ext cx="149860" cy="140335"/>
          </a:xfrm>
          <a:custGeom>
            <a:avLst/>
            <a:gdLst/>
            <a:ahLst/>
            <a:cxnLst/>
            <a:rect l="l" t="t" r="r" b="b"/>
            <a:pathLst>
              <a:path w="149859" h="140335">
                <a:moveTo>
                  <a:pt x="0" y="140208"/>
                </a:moveTo>
                <a:lnTo>
                  <a:pt x="149351" y="140208"/>
                </a:lnTo>
                <a:lnTo>
                  <a:pt x="14935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14714" y="9677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3054" y="940435"/>
            <a:ext cx="1083945" cy="140335"/>
          </a:xfrm>
          <a:custGeom>
            <a:avLst/>
            <a:gdLst/>
            <a:ahLst/>
            <a:cxnLst/>
            <a:rect l="l" t="t" r="r" b="b"/>
            <a:pathLst>
              <a:path w="1083945" h="140334">
                <a:moveTo>
                  <a:pt x="0" y="140208"/>
                </a:moveTo>
                <a:lnTo>
                  <a:pt x="1083564" y="140208"/>
                </a:lnTo>
                <a:lnTo>
                  <a:pt x="108356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12621" y="9404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0279" y="1092835"/>
            <a:ext cx="1309370" cy="140335"/>
          </a:xfrm>
          <a:custGeom>
            <a:avLst/>
            <a:gdLst/>
            <a:ahLst/>
            <a:cxnLst/>
            <a:rect l="l" t="t" r="r" b="b"/>
            <a:pathLst>
              <a:path w="1309370" h="140334">
                <a:moveTo>
                  <a:pt x="0" y="140208"/>
                </a:moveTo>
                <a:lnTo>
                  <a:pt x="1309116" y="140208"/>
                </a:lnTo>
                <a:lnTo>
                  <a:pt x="13091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6206" y="1245235"/>
            <a:ext cx="937260" cy="140335"/>
          </a:xfrm>
          <a:custGeom>
            <a:avLst/>
            <a:gdLst/>
            <a:ahLst/>
            <a:cxnLst/>
            <a:rect l="l" t="t" r="r" b="b"/>
            <a:pathLst>
              <a:path w="937260" h="140334">
                <a:moveTo>
                  <a:pt x="0" y="140208"/>
                </a:moveTo>
                <a:lnTo>
                  <a:pt x="937260" y="140208"/>
                </a:lnTo>
                <a:lnTo>
                  <a:pt x="937260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4515" y="1397635"/>
            <a:ext cx="547370" cy="140335"/>
          </a:xfrm>
          <a:custGeom>
            <a:avLst/>
            <a:gdLst/>
            <a:ahLst/>
            <a:cxnLst/>
            <a:rect l="l" t="t" r="r" b="b"/>
            <a:pathLst>
              <a:path w="547369" h="140334">
                <a:moveTo>
                  <a:pt x="0" y="140208"/>
                </a:moveTo>
                <a:lnTo>
                  <a:pt x="547116" y="140208"/>
                </a:lnTo>
                <a:lnTo>
                  <a:pt x="5471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27633" y="13976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53313" y="15500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9798" y="1702435"/>
            <a:ext cx="1335405" cy="140335"/>
          </a:xfrm>
          <a:custGeom>
            <a:avLst/>
            <a:gdLst/>
            <a:ahLst/>
            <a:cxnLst/>
            <a:rect l="l" t="t" r="r" b="b"/>
            <a:pathLst>
              <a:path w="1335405" h="140335">
                <a:moveTo>
                  <a:pt x="0" y="140208"/>
                </a:moveTo>
                <a:lnTo>
                  <a:pt x="1335024" y="140208"/>
                </a:lnTo>
                <a:lnTo>
                  <a:pt x="13350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20825" y="17024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5455920" y="0"/>
                </a:moveTo>
                <a:lnTo>
                  <a:pt x="5455920" y="129539"/>
                </a:lnTo>
                <a:lnTo>
                  <a:pt x="0" y="129539"/>
                </a:lnTo>
                <a:lnTo>
                  <a:pt x="129539" y="259079"/>
                </a:lnTo>
                <a:lnTo>
                  <a:pt x="0" y="388619"/>
                </a:lnTo>
                <a:lnTo>
                  <a:pt x="5455920" y="388619"/>
                </a:lnTo>
                <a:lnTo>
                  <a:pt x="5455920" y="518159"/>
                </a:lnTo>
                <a:lnTo>
                  <a:pt x="5715000" y="259079"/>
                </a:lnTo>
                <a:lnTo>
                  <a:pt x="5455920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0" y="129539"/>
                </a:moveTo>
                <a:lnTo>
                  <a:pt x="5455920" y="129539"/>
                </a:lnTo>
                <a:lnTo>
                  <a:pt x="5455920" y="0"/>
                </a:lnTo>
                <a:lnTo>
                  <a:pt x="5715000" y="259079"/>
                </a:lnTo>
                <a:lnTo>
                  <a:pt x="5455920" y="518159"/>
                </a:lnTo>
                <a:lnTo>
                  <a:pt x="5455920" y="388619"/>
                </a:lnTo>
                <a:lnTo>
                  <a:pt x="0" y="388619"/>
                </a:lnTo>
                <a:lnTo>
                  <a:pt x="129539" y="259079"/>
                </a:lnTo>
                <a:lnTo>
                  <a:pt x="0" y="12953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19300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57144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94988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32832" y="1313688"/>
            <a:ext cx="155447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69848" y="50800"/>
          <a:ext cx="9010650" cy="1974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91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7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85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133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ts val="158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Search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Rescue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972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Mapped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to ICS Form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202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Objective: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[#]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Principal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FEMA USAR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[Name]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[Email]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[Phone]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318">
                <a:tc gridSpan="3"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10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60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Federal air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rescues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3825" marR="1187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Federal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ground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rescues  # Federal assisted  evacuation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Federal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teams</a:t>
                      </a:r>
                      <a:r>
                        <a:rPr sz="10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employed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212725">
                        <a:lnSpc>
                          <a:spcPts val="1005"/>
                        </a:lnSpc>
                        <a:spcBef>
                          <a:spcPts val="509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Stage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SAR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3825">
                        <a:lnSpc>
                          <a:spcPts val="930"/>
                        </a:lnSpc>
                        <a:tabLst>
                          <a:tab pos="2426970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Assets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Prior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	Asset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R="483870" algn="ctr">
                        <a:lnSpc>
                          <a:spcPts val="1005"/>
                        </a:lnSpc>
                        <a:tabLst>
                          <a:tab pos="1948814" algn="l"/>
                          <a:tab pos="4068445" algn="l"/>
                        </a:tabLst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Landfall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Maintenance	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Demobilize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66725" algn="ctr">
                        <a:lnSpc>
                          <a:spcPts val="1000"/>
                        </a:lnSpc>
                        <a:spcBef>
                          <a:spcPts val="600"/>
                        </a:spcBef>
                        <a:tabLst>
                          <a:tab pos="1976120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Respond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	Assess 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Need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&amp;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R="543560" algn="ctr">
                        <a:lnSpc>
                          <a:spcPts val="1000"/>
                        </a:lnSpc>
                        <a:tabLst>
                          <a:tab pos="2053589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Requests	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Right-Size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Communities no</a:t>
                      </a:r>
                      <a:r>
                        <a:rPr sz="1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longer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177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isolated. Re-entry</a:t>
                      </a:r>
                      <a:r>
                        <a:rPr sz="10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allowed.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8270" marR="121285" indent="317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Threats to life safety  diminished. Federal assets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no 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longer conducting rescues.  Landslide threat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no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longer  existing.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6170676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4280915" y="542544"/>
          <a:ext cx="2999740" cy="18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212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Completed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In-Progress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Not-Yet-Started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76200" y="129539"/>
            <a:ext cx="483234" cy="289560"/>
          </a:xfrm>
          <a:custGeom>
            <a:avLst/>
            <a:gdLst/>
            <a:ahLst/>
            <a:cxnLst/>
            <a:rect l="l" t="t" r="r" b="b"/>
            <a:pathLst>
              <a:path w="483234" h="289559">
                <a:moveTo>
                  <a:pt x="274866" y="184658"/>
                </a:moveTo>
                <a:lnTo>
                  <a:pt x="87464" y="184658"/>
                </a:lnTo>
                <a:lnTo>
                  <a:pt x="212394" y="289560"/>
                </a:lnTo>
                <a:lnTo>
                  <a:pt x="466445" y="289560"/>
                </a:lnTo>
                <a:lnTo>
                  <a:pt x="474321" y="270815"/>
                </a:lnTo>
                <a:lnTo>
                  <a:pt x="479463" y="252095"/>
                </a:lnTo>
                <a:lnTo>
                  <a:pt x="479823" y="249682"/>
                </a:lnTo>
                <a:lnTo>
                  <a:pt x="333171" y="249682"/>
                </a:lnTo>
                <a:lnTo>
                  <a:pt x="333171" y="214630"/>
                </a:lnTo>
                <a:lnTo>
                  <a:pt x="274866" y="214630"/>
                </a:lnTo>
                <a:lnTo>
                  <a:pt x="274866" y="184658"/>
                </a:lnTo>
                <a:close/>
              </a:path>
              <a:path w="483234" h="289559">
                <a:moveTo>
                  <a:pt x="362331" y="69850"/>
                </a:moveTo>
                <a:lnTo>
                  <a:pt x="350877" y="70643"/>
                </a:lnTo>
                <a:lnTo>
                  <a:pt x="315478" y="74136"/>
                </a:lnTo>
                <a:lnTo>
                  <a:pt x="304025" y="74930"/>
                </a:lnTo>
                <a:lnTo>
                  <a:pt x="304025" y="104901"/>
                </a:lnTo>
                <a:lnTo>
                  <a:pt x="362331" y="104901"/>
                </a:lnTo>
                <a:lnTo>
                  <a:pt x="397729" y="113635"/>
                </a:lnTo>
                <a:lnTo>
                  <a:pt x="426880" y="137334"/>
                </a:lnTo>
                <a:lnTo>
                  <a:pt x="446661" y="172249"/>
                </a:lnTo>
                <a:lnTo>
                  <a:pt x="453948" y="214630"/>
                </a:lnTo>
                <a:lnTo>
                  <a:pt x="453883" y="225018"/>
                </a:lnTo>
                <a:lnTo>
                  <a:pt x="453429" y="234013"/>
                </a:lnTo>
                <a:lnTo>
                  <a:pt x="452196" y="242079"/>
                </a:lnTo>
                <a:lnTo>
                  <a:pt x="449795" y="249682"/>
                </a:lnTo>
                <a:lnTo>
                  <a:pt x="479823" y="249682"/>
                </a:lnTo>
                <a:lnTo>
                  <a:pt x="482261" y="233374"/>
                </a:lnTo>
                <a:lnTo>
                  <a:pt x="483108" y="214630"/>
                </a:lnTo>
                <a:lnTo>
                  <a:pt x="476944" y="168897"/>
                </a:lnTo>
                <a:lnTo>
                  <a:pt x="459785" y="129157"/>
                </a:lnTo>
                <a:lnTo>
                  <a:pt x="433631" y="97806"/>
                </a:lnTo>
                <a:lnTo>
                  <a:pt x="400480" y="77238"/>
                </a:lnTo>
                <a:lnTo>
                  <a:pt x="362331" y="69850"/>
                </a:lnTo>
                <a:close/>
              </a:path>
              <a:path w="483234" h="289559">
                <a:moveTo>
                  <a:pt x="45811" y="104901"/>
                </a:moveTo>
                <a:lnTo>
                  <a:pt x="28111" y="109259"/>
                </a:lnTo>
                <a:lnTo>
                  <a:pt x="13535" y="121094"/>
                </a:lnTo>
                <a:lnTo>
                  <a:pt x="3644" y="138549"/>
                </a:lnTo>
                <a:lnTo>
                  <a:pt x="0" y="159765"/>
                </a:lnTo>
                <a:lnTo>
                  <a:pt x="3644" y="180982"/>
                </a:lnTo>
                <a:lnTo>
                  <a:pt x="13535" y="198437"/>
                </a:lnTo>
                <a:lnTo>
                  <a:pt x="28111" y="210272"/>
                </a:lnTo>
                <a:lnTo>
                  <a:pt x="45811" y="214630"/>
                </a:lnTo>
                <a:lnTo>
                  <a:pt x="58176" y="212768"/>
                </a:lnTo>
                <a:lnTo>
                  <a:pt x="69761" y="207168"/>
                </a:lnTo>
                <a:lnTo>
                  <a:pt x="79784" y="197806"/>
                </a:lnTo>
                <a:lnTo>
                  <a:pt x="87464" y="184658"/>
                </a:lnTo>
                <a:lnTo>
                  <a:pt x="274866" y="184658"/>
                </a:lnTo>
                <a:lnTo>
                  <a:pt x="274866" y="179705"/>
                </a:lnTo>
                <a:lnTo>
                  <a:pt x="45811" y="179705"/>
                </a:lnTo>
                <a:lnTo>
                  <a:pt x="39694" y="178000"/>
                </a:lnTo>
                <a:lnTo>
                  <a:pt x="34358" y="173497"/>
                </a:lnTo>
                <a:lnTo>
                  <a:pt x="30584" y="167114"/>
                </a:lnTo>
                <a:lnTo>
                  <a:pt x="29152" y="159765"/>
                </a:lnTo>
                <a:lnTo>
                  <a:pt x="29152" y="149733"/>
                </a:lnTo>
                <a:lnTo>
                  <a:pt x="37482" y="144780"/>
                </a:lnTo>
                <a:lnTo>
                  <a:pt x="87464" y="144780"/>
                </a:lnTo>
                <a:lnTo>
                  <a:pt x="82127" y="127994"/>
                </a:lnTo>
                <a:lnTo>
                  <a:pt x="72885" y="115458"/>
                </a:lnTo>
                <a:lnTo>
                  <a:pt x="60519" y="107614"/>
                </a:lnTo>
                <a:lnTo>
                  <a:pt x="45811" y="104901"/>
                </a:lnTo>
                <a:close/>
              </a:path>
              <a:path w="483234" h="289559">
                <a:moveTo>
                  <a:pt x="362331" y="104901"/>
                </a:moveTo>
                <a:lnTo>
                  <a:pt x="212394" y="104901"/>
                </a:lnTo>
                <a:lnTo>
                  <a:pt x="183248" y="144780"/>
                </a:lnTo>
                <a:lnTo>
                  <a:pt x="304025" y="144780"/>
                </a:lnTo>
                <a:lnTo>
                  <a:pt x="304025" y="214630"/>
                </a:lnTo>
                <a:lnTo>
                  <a:pt x="333171" y="214630"/>
                </a:lnTo>
                <a:lnTo>
                  <a:pt x="333171" y="109855"/>
                </a:lnTo>
                <a:lnTo>
                  <a:pt x="342414" y="106991"/>
                </a:lnTo>
                <a:lnTo>
                  <a:pt x="350875" y="105521"/>
                </a:lnTo>
                <a:lnTo>
                  <a:pt x="357774" y="104979"/>
                </a:lnTo>
                <a:lnTo>
                  <a:pt x="362331" y="104901"/>
                </a:lnTo>
                <a:close/>
              </a:path>
              <a:path w="483234" h="289559">
                <a:moveTo>
                  <a:pt x="274866" y="144780"/>
                </a:moveTo>
                <a:lnTo>
                  <a:pt x="54140" y="144780"/>
                </a:lnTo>
                <a:lnTo>
                  <a:pt x="62471" y="149733"/>
                </a:lnTo>
                <a:lnTo>
                  <a:pt x="62471" y="159765"/>
                </a:lnTo>
                <a:lnTo>
                  <a:pt x="61039" y="167114"/>
                </a:lnTo>
                <a:lnTo>
                  <a:pt x="57264" y="173497"/>
                </a:lnTo>
                <a:lnTo>
                  <a:pt x="51928" y="178000"/>
                </a:lnTo>
                <a:lnTo>
                  <a:pt x="45811" y="179705"/>
                </a:lnTo>
                <a:lnTo>
                  <a:pt x="274866" y="179705"/>
                </a:lnTo>
                <a:lnTo>
                  <a:pt x="274866" y="144780"/>
                </a:lnTo>
                <a:close/>
              </a:path>
              <a:path w="483234" h="289559">
                <a:moveTo>
                  <a:pt x="266547" y="0"/>
                </a:moveTo>
                <a:lnTo>
                  <a:pt x="249885" y="0"/>
                </a:lnTo>
                <a:lnTo>
                  <a:pt x="241554" y="4952"/>
                </a:lnTo>
                <a:lnTo>
                  <a:pt x="241554" y="104901"/>
                </a:lnTo>
                <a:lnTo>
                  <a:pt x="274866" y="104901"/>
                </a:lnTo>
                <a:lnTo>
                  <a:pt x="274866" y="4952"/>
                </a:lnTo>
                <a:lnTo>
                  <a:pt x="266547" y="0"/>
                </a:lnTo>
                <a:close/>
              </a:path>
            </a:pathLst>
          </a:custGeom>
          <a:solidFill>
            <a:srgbClr val="4A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69848" y="2108200"/>
          <a:ext cx="9010650" cy="2146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0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27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3791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0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1074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65100">
                <a:tc gridSpan="8">
                  <a:txBody>
                    <a:bodyPr/>
                    <a:lstStyle/>
                    <a:p>
                      <a:pPr marR="14604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Operational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Assessment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320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marL="259079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R="1333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Key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Indicator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349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Identifier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[Objective]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[MA/Contract/FEMA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Program]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100">
                <a:tc gridSpan="8">
                  <a:txBody>
                    <a:bodyPr/>
                    <a:lstStyle/>
                    <a:p>
                      <a:pPr marL="1388745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Non-Resource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Limiting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95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Shortfalls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50570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2860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38505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[Factor]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[Resource]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5" name="object 25"/>
          <p:cNvSpPr/>
          <p:nvPr/>
        </p:nvSpPr>
        <p:spPr>
          <a:xfrm>
            <a:off x="76200" y="56388"/>
            <a:ext cx="213360" cy="731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7472" y="56388"/>
            <a:ext cx="211836" cy="731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69895" y="2706497"/>
            <a:ext cx="3140583" cy="6489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6479" y="57150"/>
            <a:ext cx="4211320" cy="213360"/>
          </a:xfrm>
          <a:custGeom>
            <a:avLst/>
            <a:gdLst/>
            <a:ahLst/>
            <a:cxnLst/>
            <a:rect l="l" t="t" r="r" b="b"/>
            <a:pathLst>
              <a:path w="4211320" h="213360">
                <a:moveTo>
                  <a:pt x="0" y="213360"/>
                </a:moveTo>
                <a:lnTo>
                  <a:pt x="4211320" y="213360"/>
                </a:lnTo>
                <a:lnTo>
                  <a:pt x="421132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49359" y="96773"/>
            <a:ext cx="149860" cy="140335"/>
          </a:xfrm>
          <a:custGeom>
            <a:avLst/>
            <a:gdLst/>
            <a:ahLst/>
            <a:cxnLst/>
            <a:rect l="l" t="t" r="r" b="b"/>
            <a:pathLst>
              <a:path w="149859" h="140335">
                <a:moveTo>
                  <a:pt x="0" y="140208"/>
                </a:moveTo>
                <a:lnTo>
                  <a:pt x="149351" y="140208"/>
                </a:lnTo>
                <a:lnTo>
                  <a:pt x="149351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14714" y="96773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5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5668" y="1245235"/>
            <a:ext cx="783590" cy="140335"/>
          </a:xfrm>
          <a:custGeom>
            <a:avLst/>
            <a:gdLst/>
            <a:ahLst/>
            <a:cxnLst/>
            <a:rect l="l" t="t" r="r" b="b"/>
            <a:pathLst>
              <a:path w="783590" h="140334">
                <a:moveTo>
                  <a:pt x="0" y="140208"/>
                </a:moveTo>
                <a:lnTo>
                  <a:pt x="783335" y="140208"/>
                </a:lnTo>
                <a:lnTo>
                  <a:pt x="783335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45006" y="12452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3540" y="1397635"/>
            <a:ext cx="1309370" cy="140335"/>
          </a:xfrm>
          <a:custGeom>
            <a:avLst/>
            <a:gdLst/>
            <a:ahLst/>
            <a:cxnLst/>
            <a:rect l="l" t="t" r="r" b="b"/>
            <a:pathLst>
              <a:path w="1309370" h="140334">
                <a:moveTo>
                  <a:pt x="0" y="140208"/>
                </a:moveTo>
                <a:lnTo>
                  <a:pt x="1309116" y="140208"/>
                </a:lnTo>
                <a:lnTo>
                  <a:pt x="1309116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8633" y="1397635"/>
            <a:ext cx="0" cy="140335"/>
          </a:xfrm>
          <a:custGeom>
            <a:avLst/>
            <a:gdLst/>
            <a:ahLst/>
            <a:cxnLst/>
            <a:rect l="l" t="t" r="r" b="b"/>
            <a:pathLst>
              <a:path h="140334">
                <a:moveTo>
                  <a:pt x="0" y="0"/>
                </a:moveTo>
                <a:lnTo>
                  <a:pt x="0" y="140208"/>
                </a:lnTo>
              </a:path>
            </a:pathLst>
          </a:custGeom>
          <a:ln w="3200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5455920" y="0"/>
                </a:moveTo>
                <a:lnTo>
                  <a:pt x="5455920" y="129539"/>
                </a:lnTo>
                <a:lnTo>
                  <a:pt x="0" y="129539"/>
                </a:lnTo>
                <a:lnTo>
                  <a:pt x="129539" y="259079"/>
                </a:lnTo>
                <a:lnTo>
                  <a:pt x="0" y="388619"/>
                </a:lnTo>
                <a:lnTo>
                  <a:pt x="5455920" y="388619"/>
                </a:lnTo>
                <a:lnTo>
                  <a:pt x="5455920" y="518159"/>
                </a:lnTo>
                <a:lnTo>
                  <a:pt x="5715000" y="259079"/>
                </a:lnTo>
                <a:lnTo>
                  <a:pt x="5455920" y="0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00200" y="1132332"/>
            <a:ext cx="5715000" cy="518159"/>
          </a:xfrm>
          <a:custGeom>
            <a:avLst/>
            <a:gdLst/>
            <a:ahLst/>
            <a:cxnLst/>
            <a:rect l="l" t="t" r="r" b="b"/>
            <a:pathLst>
              <a:path w="5715000" h="518160">
                <a:moveTo>
                  <a:pt x="0" y="129539"/>
                </a:moveTo>
                <a:lnTo>
                  <a:pt x="5455920" y="129539"/>
                </a:lnTo>
                <a:lnTo>
                  <a:pt x="5455920" y="0"/>
                </a:lnTo>
                <a:lnTo>
                  <a:pt x="5715000" y="259079"/>
                </a:lnTo>
                <a:lnTo>
                  <a:pt x="5455920" y="518159"/>
                </a:lnTo>
                <a:lnTo>
                  <a:pt x="5455920" y="388619"/>
                </a:lnTo>
                <a:lnTo>
                  <a:pt x="0" y="388619"/>
                </a:lnTo>
                <a:lnTo>
                  <a:pt x="129539" y="259079"/>
                </a:lnTo>
                <a:lnTo>
                  <a:pt x="0" y="12953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35479" y="1313688"/>
            <a:ext cx="155448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99588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63696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26279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90388" y="1313688"/>
            <a:ext cx="155448" cy="155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69848" y="50800"/>
          <a:ext cx="9010650" cy="1974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91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1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7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85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133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488315">
                        <a:lnSpc>
                          <a:spcPts val="158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Congregate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Non-Congregate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Sheltering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972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Mapped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to ICS Form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202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Objective: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[#]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Principal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ARC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[Name]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[Email]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[Phone]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318">
                <a:tc gridSpan="3"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10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State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721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3634740">
                        <a:lnSpc>
                          <a:spcPts val="780"/>
                        </a:lnSpc>
                        <a:spcBef>
                          <a:spcPts val="550"/>
                        </a:spcBef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Consolidate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53035">
                        <a:lnSpc>
                          <a:spcPts val="725"/>
                        </a:lnSpc>
                        <a:tabLst>
                          <a:tab pos="3648075" algn="l"/>
                        </a:tabLst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Assess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State	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congregate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89865">
                        <a:lnSpc>
                          <a:spcPts val="725"/>
                        </a:lnSpc>
                        <a:tabLst>
                          <a:tab pos="1905000" algn="l"/>
                          <a:tab pos="3727450" algn="l"/>
                        </a:tabLst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Designated	Post-Impact	Shelter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14629">
                        <a:lnSpc>
                          <a:spcPts val="780"/>
                        </a:lnSpc>
                        <a:tabLst>
                          <a:tab pos="1941830" algn="l"/>
                          <a:tab pos="3637279" algn="l"/>
                        </a:tabLst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Sheltering	Sheltering	Populations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72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Shelters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open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#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shelter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population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71170" marR="229235" indent="-23367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Congregate sheltering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no 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longer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required.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90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1058545">
                        <a:lnSpc>
                          <a:spcPts val="780"/>
                        </a:lnSpc>
                        <a:spcBef>
                          <a:spcPts val="30"/>
                        </a:spcBef>
                        <a:tabLst>
                          <a:tab pos="2649855" algn="l"/>
                          <a:tab pos="4537710" algn="l"/>
                        </a:tabLst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Evacuation	Implementation</a:t>
                      </a:r>
                      <a:r>
                        <a:rPr sz="7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of	Transition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4500880" marR="633095" indent="-3423285">
                        <a:lnSpc>
                          <a:spcPct val="86500"/>
                        </a:lnSpc>
                        <a:spcBef>
                          <a:spcPts val="50"/>
                        </a:spcBef>
                        <a:tabLst>
                          <a:tab pos="2916555" algn="l"/>
                          <a:tab pos="4387850" algn="l"/>
                        </a:tabLst>
                      </a:pPr>
                      <a:r>
                        <a:rPr sz="700" spc="-5" dirty="0">
                          <a:latin typeface="Arial"/>
                          <a:cs typeface="Arial"/>
                        </a:rPr>
                        <a:t>Sheltering	TSA	Survivors to</a:t>
                      </a:r>
                      <a:r>
                        <a:rPr sz="7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Non- 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Congregate  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Sheltering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6254496" y="1313688"/>
            <a:ext cx="155447" cy="15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280915" y="542544"/>
          <a:ext cx="2999740" cy="18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212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Completed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In-Progress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Not-Yet-Started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76200" y="59435"/>
            <a:ext cx="416559" cy="410209"/>
          </a:xfrm>
          <a:custGeom>
            <a:avLst/>
            <a:gdLst/>
            <a:ahLst/>
            <a:cxnLst/>
            <a:rect l="l" t="t" r="r" b="b"/>
            <a:pathLst>
              <a:path w="416559" h="410209">
                <a:moveTo>
                  <a:pt x="261962" y="263016"/>
                </a:moveTo>
                <a:lnTo>
                  <a:pt x="154089" y="263016"/>
                </a:lnTo>
                <a:lnTo>
                  <a:pt x="154089" y="378967"/>
                </a:lnTo>
                <a:lnTo>
                  <a:pt x="156738" y="390346"/>
                </a:lnTo>
                <a:lnTo>
                  <a:pt x="163723" y="400272"/>
                </a:lnTo>
                <a:lnTo>
                  <a:pt x="173596" y="407292"/>
                </a:lnTo>
                <a:lnTo>
                  <a:pt x="184911" y="409955"/>
                </a:lnTo>
                <a:lnTo>
                  <a:pt x="238848" y="409955"/>
                </a:lnTo>
                <a:lnTo>
                  <a:pt x="248959" y="407292"/>
                </a:lnTo>
                <a:lnTo>
                  <a:pt x="256182" y="400272"/>
                </a:lnTo>
                <a:lnTo>
                  <a:pt x="260517" y="390346"/>
                </a:lnTo>
                <a:lnTo>
                  <a:pt x="261962" y="378967"/>
                </a:lnTo>
                <a:lnTo>
                  <a:pt x="261962" y="263016"/>
                </a:lnTo>
                <a:close/>
              </a:path>
              <a:path w="416559" h="410209">
                <a:moveTo>
                  <a:pt x="385229" y="146938"/>
                </a:moveTo>
                <a:lnTo>
                  <a:pt x="30819" y="146938"/>
                </a:lnTo>
                <a:lnTo>
                  <a:pt x="19502" y="149602"/>
                </a:lnTo>
                <a:lnTo>
                  <a:pt x="9630" y="156622"/>
                </a:lnTo>
                <a:lnTo>
                  <a:pt x="2648" y="166548"/>
                </a:lnTo>
                <a:lnTo>
                  <a:pt x="0" y="177926"/>
                </a:lnTo>
                <a:lnTo>
                  <a:pt x="0" y="232028"/>
                </a:lnTo>
                <a:lnTo>
                  <a:pt x="2648" y="243407"/>
                </a:lnTo>
                <a:lnTo>
                  <a:pt x="9630" y="253333"/>
                </a:lnTo>
                <a:lnTo>
                  <a:pt x="19502" y="260353"/>
                </a:lnTo>
                <a:lnTo>
                  <a:pt x="30819" y="263016"/>
                </a:lnTo>
                <a:lnTo>
                  <a:pt x="385229" y="263016"/>
                </a:lnTo>
                <a:lnTo>
                  <a:pt x="396549" y="260353"/>
                </a:lnTo>
                <a:lnTo>
                  <a:pt x="406422" y="253333"/>
                </a:lnTo>
                <a:lnTo>
                  <a:pt x="413404" y="243407"/>
                </a:lnTo>
                <a:lnTo>
                  <a:pt x="416052" y="232028"/>
                </a:lnTo>
                <a:lnTo>
                  <a:pt x="416052" y="177926"/>
                </a:lnTo>
                <a:lnTo>
                  <a:pt x="413404" y="166548"/>
                </a:lnTo>
                <a:lnTo>
                  <a:pt x="406422" y="156622"/>
                </a:lnTo>
                <a:lnTo>
                  <a:pt x="396549" y="149602"/>
                </a:lnTo>
                <a:lnTo>
                  <a:pt x="385229" y="146938"/>
                </a:lnTo>
                <a:close/>
              </a:path>
              <a:path w="416559" h="410209">
                <a:moveTo>
                  <a:pt x="238848" y="0"/>
                </a:moveTo>
                <a:lnTo>
                  <a:pt x="184911" y="0"/>
                </a:lnTo>
                <a:lnTo>
                  <a:pt x="173596" y="1452"/>
                </a:lnTo>
                <a:lnTo>
                  <a:pt x="163723" y="5810"/>
                </a:lnTo>
                <a:lnTo>
                  <a:pt x="156738" y="13073"/>
                </a:lnTo>
                <a:lnTo>
                  <a:pt x="154089" y="23240"/>
                </a:lnTo>
                <a:lnTo>
                  <a:pt x="154089" y="146938"/>
                </a:lnTo>
                <a:lnTo>
                  <a:pt x="261962" y="146938"/>
                </a:lnTo>
                <a:lnTo>
                  <a:pt x="261962" y="23240"/>
                </a:lnTo>
                <a:lnTo>
                  <a:pt x="260517" y="13073"/>
                </a:lnTo>
                <a:lnTo>
                  <a:pt x="256182" y="5810"/>
                </a:lnTo>
                <a:lnTo>
                  <a:pt x="248959" y="1452"/>
                </a:lnTo>
                <a:lnTo>
                  <a:pt x="238848" y="0"/>
                </a:lnTo>
                <a:close/>
              </a:path>
            </a:pathLst>
          </a:custGeom>
          <a:solidFill>
            <a:srgbClr val="4A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69848" y="2108200"/>
          <a:ext cx="9010650" cy="2146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0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0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27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3791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0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1074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65100">
                <a:tc gridSpan="8">
                  <a:txBody>
                    <a:bodyPr/>
                    <a:lstStyle/>
                    <a:p>
                      <a:pPr marR="14604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Operational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Assessment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320" algn="ctr">
                        <a:lnSpc>
                          <a:spcPts val="1185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marL="259079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Intermediate</a:t>
                      </a:r>
                      <a:r>
                        <a:rPr sz="1000" b="1" spc="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Objective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R="1333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Key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Indicator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349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Identifier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[Objective]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[MA/Contract/FEMA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Program]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100">
                <a:tc gridSpan="8">
                  <a:txBody>
                    <a:bodyPr/>
                    <a:lstStyle/>
                    <a:p>
                      <a:pPr marL="1388745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Non-Resource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Limiting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95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Shortfalls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6050">
                <a:tc gridSpan="5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Factor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50570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2860" algn="ctr">
                        <a:lnSpc>
                          <a:spcPts val="105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Resource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38505">
                        <a:lnSpc>
                          <a:spcPts val="105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Mitigating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Measure(s)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[Factor]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[Resource]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Times New Roman"/>
                          <a:cs typeface="Times New Roman"/>
                        </a:rPr>
                        <a:t>[Insert]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24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2469895" y="2706497"/>
            <a:ext cx="3140583" cy="6489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PRE-DECISIONAL DRAFT </a:t>
            </a:r>
            <a:r>
              <a:rPr spc="-5" dirty="0"/>
              <a:t>(as of:</a:t>
            </a:r>
            <a:r>
              <a:rPr spc="110" dirty="0"/>
              <a:t> </a:t>
            </a:r>
            <a:r>
              <a:rPr spc="-5" dirty="0"/>
              <a:t>12/14/2018)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3680</Words>
  <Application>Microsoft Office PowerPoint</Application>
  <PresentationFormat>On-screen Show (16:9)</PresentationFormat>
  <Paragraphs>555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Office Theme</vt:lpstr>
      <vt:lpstr>[Incident/Scenario] Federal Incident [Management/Support] Approach</vt:lpstr>
      <vt:lpstr>How to Use This Template (Remove from distributed product)</vt:lpstr>
      <vt:lpstr>How to Use This Template – Incident Management &amp; Support Coordination (Remove from distributed product)</vt:lpstr>
      <vt:lpstr>Purpose of the Federal Incident Approach</vt:lpstr>
      <vt:lpstr>PowerPoint Presentation</vt:lpstr>
      <vt:lpstr>PowerPoint Presentation</vt:lpstr>
      <vt:lpstr>Templated Lines of Effort (To be revised based on All Hazards Planning)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Area of Operations &amp; Lines of Effort</vt:lpstr>
      <vt:lpstr>Logistics Concepts of Support</vt:lpstr>
      <vt:lpstr>Senior Leader Decisions for Next [XX] Hours</vt:lpstr>
      <vt:lpstr>Line of Effort Principals</vt:lpstr>
      <vt:lpstr>PowerPoint Presentation</vt:lpstr>
      <vt:lpstr>PowerPoint Presentation</vt:lpstr>
      <vt:lpstr>How to Use This Template (Remove from distributed product)</vt:lpstr>
      <vt:lpstr>Team Members</vt:lpstr>
      <vt:lpstr>End State</vt:lpstr>
      <vt:lpstr>Facts and Assumptions</vt:lpstr>
      <vt:lpstr>PowerPoint Presentation</vt:lpstr>
      <vt:lpstr>Interdependencies</vt:lpstr>
      <vt:lpstr>Resources and Shortfalls</vt:lpstr>
      <vt:lpstr>Limiting Factors</vt:lpstr>
      <vt:lpstr>Concept of Operations</vt:lpstr>
      <vt:lpstr>PowerPoint Presentation</vt:lpstr>
      <vt:lpstr>Intermediate Objectives</vt:lpstr>
      <vt:lpstr>Responsibilities and Tasks</vt:lpstr>
      <vt:lpstr>Task Synchronization</vt:lpstr>
      <vt:lpstr>Senior Leader Decisions</vt:lpstr>
      <vt:lpstr>PowerPoint Presentation</vt:lpstr>
      <vt:lpstr>Backup Slides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[Incident/Scenario] Federal Incident [Management/Support] Approach</dc:title>
  <dc:creator>Bekanich, Stephen (PEMA)</dc:creator>
  <cp:lastModifiedBy>Bekanich, Stephen (PEMA)</cp:lastModifiedBy>
  <cp:revision>1</cp:revision>
  <dcterms:created xsi:type="dcterms:W3CDTF">2019-03-07T20:10:20Z</dcterms:created>
  <dcterms:modified xsi:type="dcterms:W3CDTF">2019-03-20T13:29:19Z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2019-02-14T00:00:00Z</vt:filetime>
  </property>
  <property fmtid="{D5CDD505-2E9C-101B-9397-08002B2CF9AE}" pid="3" name="LastSaved">
    <vt:filetime>2019-03-07T00:00:00Z</vt:filetime>
  </property>
</Properties>
</file>